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17"/>
  </p:notesMasterIdLst>
  <p:sldIdLst>
    <p:sldId id="256" r:id="rId2"/>
    <p:sldId id="285" r:id="rId3"/>
    <p:sldId id="257" r:id="rId4"/>
    <p:sldId id="275" r:id="rId5"/>
    <p:sldId id="276" r:id="rId6"/>
    <p:sldId id="277" r:id="rId7"/>
    <p:sldId id="279" r:id="rId8"/>
    <p:sldId id="280" r:id="rId9"/>
    <p:sldId id="278" r:id="rId10"/>
    <p:sldId id="286" r:id="rId11"/>
    <p:sldId id="283" r:id="rId12"/>
    <p:sldId id="281" r:id="rId13"/>
    <p:sldId id="282" r:id="rId14"/>
    <p:sldId id="284" r:id="rId15"/>
    <p:sldId id="287" r:id="rId16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CC"/>
    <a:srgbClr val="CCFFFF"/>
    <a:srgbClr val="F5C1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588" autoAdjust="0"/>
    <p:restoredTop sz="94624" autoAdjust="0"/>
  </p:normalViewPr>
  <p:slideViewPr>
    <p:cSldViewPr>
      <p:cViewPr varScale="1">
        <p:scale>
          <a:sx n="74" d="100"/>
          <a:sy n="74" d="100"/>
        </p:scale>
        <p:origin x="1044" y="5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&#1048;&#1074;&#1072;&#1085;-&#1062;&#1072;&#1088;&#1100;-&#1045;&#1074;&#1089;&#1077;&#1077;&#1074;\Downloads\Diagrammy%20(1)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&#1048;&#1074;&#1072;&#1085;-&#1062;&#1072;&#1088;&#1100;-&#1045;&#1074;&#1089;&#1077;&#1077;&#1074;\Downloads\Diagrammy%20(1)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u-RU" sz="1400" b="0" i="0" u="none" strike="noStrike" baseline="0">
                <a:effectLst/>
              </a:rPr>
              <a:t>Найденные на ресурсе Astrophysics data system оценки постоянной Хаббла</a:t>
            </a:r>
            <a:endParaRPr lang="ru-RU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'[Diagrammy (1).xlsx]Лист1'!$A$4</c:f>
              <c:strCache>
                <c:ptCount val="1"/>
                <c:pt idx="0">
                  <c:v>Реликтовое излучение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FF0000"/>
              </a:solidFill>
              <a:ln w="9525">
                <a:solidFill>
                  <a:srgbClr val="FF0000"/>
                </a:solidFill>
              </a:ln>
              <a:effectLst/>
            </c:spPr>
          </c:marker>
          <c:xVal>
            <c:numRef>
              <c:f>'[Diagrammy (1).xlsx]Лист1'!$C$4:$C$6</c:f>
              <c:numCache>
                <c:formatCode>General</c:formatCode>
                <c:ptCount val="3"/>
                <c:pt idx="0">
                  <c:v>2019</c:v>
                </c:pt>
                <c:pt idx="1">
                  <c:v>2020</c:v>
                </c:pt>
                <c:pt idx="2">
                  <c:v>2021</c:v>
                </c:pt>
              </c:numCache>
            </c:numRef>
          </c:xVal>
          <c:yVal>
            <c:numRef>
              <c:f>'[Diagrammy (1).xlsx]Лист1'!$D$4:$D$6</c:f>
              <c:numCache>
                <c:formatCode>0.0</c:formatCode>
                <c:ptCount val="3"/>
                <c:pt idx="0">
                  <c:v>66.599999999999994</c:v>
                </c:pt>
                <c:pt idx="1">
                  <c:v>67.900000000000006</c:v>
                </c:pt>
                <c:pt idx="2">
                  <c:v>68.7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52EF-49F4-9E48-BFFD1595F3FF}"/>
            </c:ext>
          </c:extLst>
        </c:ser>
        <c:ser>
          <c:idx val="1"/>
          <c:order val="1"/>
          <c:tx>
            <c:strRef>
              <c:f>'[Diagrammy (1).xlsx]Лист1'!$A$7</c:f>
              <c:strCache>
                <c:ptCount val="1"/>
                <c:pt idx="0">
                  <c:v>Быстрые радиовсплески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FFC000"/>
              </a:solidFill>
              <a:ln w="9525">
                <a:solidFill>
                  <a:srgbClr val="FFC000"/>
                </a:solidFill>
              </a:ln>
              <a:effectLst/>
            </c:spPr>
          </c:marker>
          <c:xVal>
            <c:numRef>
              <c:f>'[Diagrammy (1).xlsx]Лист1'!$C$7</c:f>
              <c:numCache>
                <c:formatCode>General</c:formatCode>
                <c:ptCount val="1"/>
                <c:pt idx="0">
                  <c:v>2021</c:v>
                </c:pt>
              </c:numCache>
            </c:numRef>
          </c:xVal>
          <c:yVal>
            <c:numRef>
              <c:f>'[Diagrammy (1).xlsx]Лист1'!$D$7</c:f>
              <c:numCache>
                <c:formatCode>0.0</c:formatCode>
                <c:ptCount val="1"/>
                <c:pt idx="0">
                  <c:v>62.3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52EF-49F4-9E48-BFFD1595F3FF}"/>
            </c:ext>
          </c:extLst>
        </c:ser>
        <c:ser>
          <c:idx val="2"/>
          <c:order val="2"/>
          <c:tx>
            <c:strRef>
              <c:f>'[Diagrammy (1).xlsx]Лист1'!$A$8</c:f>
              <c:strCache>
                <c:ptCount val="1"/>
                <c:pt idx="0">
                  <c:v>Кластеры галактик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FFFF00"/>
              </a:solidFill>
              <a:ln w="9525">
                <a:solidFill>
                  <a:srgbClr val="FFC000"/>
                </a:solidFill>
              </a:ln>
              <a:effectLst/>
            </c:spPr>
          </c:marker>
          <c:xVal>
            <c:numRef>
              <c:f>'[Diagrammy (1).xlsx]Лист1'!$C$8:$C$10</c:f>
              <c:numCache>
                <c:formatCode>General</c:formatCode>
                <c:ptCount val="3"/>
                <c:pt idx="0">
                  <c:v>2017</c:v>
                </c:pt>
                <c:pt idx="1">
                  <c:v>2020</c:v>
                </c:pt>
                <c:pt idx="2">
                  <c:v>2021</c:v>
                </c:pt>
              </c:numCache>
            </c:numRef>
          </c:xVal>
          <c:yVal>
            <c:numRef>
              <c:f>'[Diagrammy (1).xlsx]Лист1'!$D$8:$D$10</c:f>
              <c:numCache>
                <c:formatCode>0.0</c:formatCode>
                <c:ptCount val="3"/>
                <c:pt idx="0">
                  <c:v>67.599999999999994</c:v>
                </c:pt>
                <c:pt idx="1">
                  <c:v>64.3</c:v>
                </c:pt>
                <c:pt idx="2">
                  <c:v>67.3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52EF-49F4-9E48-BFFD1595F3FF}"/>
            </c:ext>
          </c:extLst>
        </c:ser>
        <c:ser>
          <c:idx val="3"/>
          <c:order val="3"/>
          <c:tx>
            <c:strRef>
              <c:f>'[Diagrammy (1).xlsx]Лист1'!$A$11</c:f>
              <c:strCache>
                <c:ptCount val="1"/>
                <c:pt idx="0">
                  <c:v>Галактики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92D050"/>
              </a:solidFill>
              <a:ln w="9525">
                <a:solidFill>
                  <a:srgbClr val="92D050"/>
                </a:solidFill>
              </a:ln>
              <a:effectLst/>
            </c:spPr>
          </c:marker>
          <c:xVal>
            <c:numRef>
              <c:f>'[Diagrammy (1).xlsx]Лист1'!$C$11:$C$20</c:f>
              <c:numCache>
                <c:formatCode>General</c:formatCode>
                <c:ptCount val="10"/>
                <c:pt idx="0">
                  <c:v>2017</c:v>
                </c:pt>
                <c:pt idx="1">
                  <c:v>2017</c:v>
                </c:pt>
                <c:pt idx="2">
                  <c:v>2017</c:v>
                </c:pt>
                <c:pt idx="3">
                  <c:v>2018</c:v>
                </c:pt>
                <c:pt idx="4">
                  <c:v>2019</c:v>
                </c:pt>
                <c:pt idx="5">
                  <c:v>2020</c:v>
                </c:pt>
                <c:pt idx="6">
                  <c:v>2020</c:v>
                </c:pt>
                <c:pt idx="7">
                  <c:v>2020</c:v>
                </c:pt>
                <c:pt idx="8">
                  <c:v>2020</c:v>
                </c:pt>
                <c:pt idx="9">
                  <c:v>2021</c:v>
                </c:pt>
              </c:numCache>
            </c:numRef>
          </c:xVal>
          <c:yVal>
            <c:numRef>
              <c:f>'[Diagrammy (1).xlsx]Лист1'!$D$11:$D$20</c:f>
              <c:numCache>
                <c:formatCode>0.0</c:formatCode>
                <c:ptCount val="10"/>
                <c:pt idx="0">
                  <c:v>77.900000000000006</c:v>
                </c:pt>
                <c:pt idx="1">
                  <c:v>73.099999999999994</c:v>
                </c:pt>
                <c:pt idx="2">
                  <c:v>73.2</c:v>
                </c:pt>
                <c:pt idx="3">
                  <c:v>69.3</c:v>
                </c:pt>
                <c:pt idx="4">
                  <c:v>67.599999999999994</c:v>
                </c:pt>
                <c:pt idx="5">
                  <c:v>70.400000000000006</c:v>
                </c:pt>
                <c:pt idx="6">
                  <c:v>67.400000000000006</c:v>
                </c:pt>
                <c:pt idx="7">
                  <c:v>75.099999999999994</c:v>
                </c:pt>
                <c:pt idx="8">
                  <c:v>75.099999999999994</c:v>
                </c:pt>
                <c:pt idx="9">
                  <c:v>67.400000000000006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52EF-49F4-9E48-BFFD1595F3FF}"/>
            </c:ext>
          </c:extLst>
        </c:ser>
        <c:ser>
          <c:idx val="4"/>
          <c:order val="4"/>
          <c:tx>
            <c:strRef>
              <c:f>'[Diagrammy (1).xlsx]Лист1'!$A$21</c:f>
              <c:strCache>
                <c:ptCount val="1"/>
                <c:pt idx="0">
                  <c:v>Галактики и квазары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B050"/>
              </a:solidFill>
              <a:ln w="9525">
                <a:solidFill>
                  <a:srgbClr val="00B050"/>
                </a:solidFill>
              </a:ln>
              <a:effectLst/>
            </c:spPr>
          </c:marker>
          <c:xVal>
            <c:numRef>
              <c:f>'[Diagrammy (1).xlsx]Лист1'!$C$21</c:f>
              <c:numCache>
                <c:formatCode>General</c:formatCode>
                <c:ptCount val="1"/>
                <c:pt idx="0">
                  <c:v>2019</c:v>
                </c:pt>
              </c:numCache>
            </c:numRef>
          </c:xVal>
          <c:yVal>
            <c:numRef>
              <c:f>'[Diagrammy (1).xlsx]Лист1'!$D$21</c:f>
              <c:numCache>
                <c:formatCode>0.0</c:formatCode>
                <c:ptCount val="1"/>
                <c:pt idx="0">
                  <c:v>64.7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52EF-49F4-9E48-BFFD1595F3FF}"/>
            </c:ext>
          </c:extLst>
        </c:ser>
        <c:ser>
          <c:idx val="5"/>
          <c:order val="5"/>
          <c:tx>
            <c:strRef>
              <c:f>'[Diagrammy (1).xlsx]Лист1'!$A$22</c:f>
              <c:strCache>
                <c:ptCount val="1"/>
                <c:pt idx="0">
                  <c:v>Квазары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B0F0"/>
              </a:solidFill>
              <a:ln w="9525">
                <a:solidFill>
                  <a:srgbClr val="00B0F0"/>
                </a:solidFill>
              </a:ln>
              <a:effectLst/>
            </c:spPr>
          </c:marker>
          <c:xVal>
            <c:numRef>
              <c:f>'[Diagrammy (1).xlsx]Лист1'!$C$22:$C$23</c:f>
              <c:numCache>
                <c:formatCode>General</c:formatCode>
                <c:ptCount val="2"/>
                <c:pt idx="0">
                  <c:v>2019</c:v>
                </c:pt>
                <c:pt idx="1">
                  <c:v>2021</c:v>
                </c:pt>
              </c:numCache>
            </c:numRef>
          </c:xVal>
          <c:yVal>
            <c:numRef>
              <c:f>'[Diagrammy (1).xlsx]Лист1'!$D$22:$D$23</c:f>
              <c:numCache>
                <c:formatCode>0.0</c:formatCode>
                <c:ptCount val="2"/>
                <c:pt idx="0">
                  <c:v>76.8</c:v>
                </c:pt>
                <c:pt idx="1">
                  <c:v>73.599999999999994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5-52EF-49F4-9E48-BFFD1595F3FF}"/>
            </c:ext>
          </c:extLst>
        </c:ser>
        <c:ser>
          <c:idx val="6"/>
          <c:order val="6"/>
          <c:tx>
            <c:strRef>
              <c:f>'[Diagrammy (1).xlsx]Лист1'!$A$24</c:f>
              <c:strCache>
                <c:ptCount val="1"/>
                <c:pt idx="0">
                  <c:v>Звезды, мазеры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70C0"/>
              </a:solidFill>
              <a:ln w="9525">
                <a:solidFill>
                  <a:srgbClr val="0070C0"/>
                </a:solidFill>
              </a:ln>
              <a:effectLst/>
            </c:spPr>
          </c:marker>
          <c:xVal>
            <c:numRef>
              <c:f>'[Diagrammy (1).xlsx]Лист1'!$C$24</c:f>
              <c:numCache>
                <c:formatCode>General</c:formatCode>
                <c:ptCount val="1"/>
                <c:pt idx="0">
                  <c:v>2019</c:v>
                </c:pt>
              </c:numCache>
            </c:numRef>
          </c:xVal>
          <c:yVal>
            <c:numRef>
              <c:f>'[Diagrammy (1).xlsx]Лист1'!$D$24</c:f>
              <c:numCache>
                <c:formatCode>0.0</c:formatCode>
                <c:ptCount val="1"/>
                <c:pt idx="0">
                  <c:v>74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6-52EF-49F4-9E48-BFFD1595F3FF}"/>
            </c:ext>
          </c:extLst>
        </c:ser>
        <c:ser>
          <c:idx val="7"/>
          <c:order val="7"/>
          <c:tx>
            <c:strRef>
              <c:f>'[Diagrammy (1).xlsx]Лист1'!$A$25</c:f>
              <c:strCache>
                <c:ptCount val="1"/>
                <c:pt idx="0">
                  <c:v>Звезды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7030A0"/>
              </a:solidFill>
              <a:ln w="9525">
                <a:solidFill>
                  <a:srgbClr val="7030A0"/>
                </a:solidFill>
              </a:ln>
              <a:effectLst/>
            </c:spPr>
          </c:marker>
          <c:xVal>
            <c:numRef>
              <c:f>'[Diagrammy (1).xlsx]Лист1'!$C$25:$C$31</c:f>
              <c:numCache>
                <c:formatCode>General</c:formatCode>
                <c:ptCount val="7"/>
                <c:pt idx="0">
                  <c:v>2017</c:v>
                </c:pt>
                <c:pt idx="1">
                  <c:v>2018</c:v>
                </c:pt>
                <c:pt idx="2">
                  <c:v>2018</c:v>
                </c:pt>
                <c:pt idx="3">
                  <c:v>2018</c:v>
                </c:pt>
                <c:pt idx="4">
                  <c:v>2019</c:v>
                </c:pt>
                <c:pt idx="5">
                  <c:v>2020</c:v>
                </c:pt>
                <c:pt idx="6">
                  <c:v>2020</c:v>
                </c:pt>
              </c:numCache>
            </c:numRef>
          </c:xVal>
          <c:yVal>
            <c:numRef>
              <c:f>'[Diagrammy (1).xlsx]Лист1'!$D$25:$D$31</c:f>
              <c:numCache>
                <c:formatCode>0.0</c:formatCode>
                <c:ptCount val="7"/>
                <c:pt idx="0">
                  <c:v>69.599999999999994</c:v>
                </c:pt>
                <c:pt idx="1">
                  <c:v>71.900000000000006</c:v>
                </c:pt>
                <c:pt idx="2">
                  <c:v>68</c:v>
                </c:pt>
                <c:pt idx="3">
                  <c:v>71.900000000000006</c:v>
                </c:pt>
                <c:pt idx="4">
                  <c:v>73.7</c:v>
                </c:pt>
                <c:pt idx="5">
                  <c:v>73.8</c:v>
                </c:pt>
                <c:pt idx="6">
                  <c:v>75.8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7-52EF-49F4-9E48-BFFD1595F3F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260484719"/>
        <c:axId val="1260485135"/>
      </c:scatterChart>
      <c:valAx>
        <c:axId val="1260484719"/>
        <c:scaling>
          <c:orientation val="minMax"/>
          <c:min val="2016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260485135"/>
        <c:crosses val="autoZero"/>
        <c:crossBetween val="midCat"/>
      </c:valAx>
      <c:valAx>
        <c:axId val="1260485135"/>
        <c:scaling>
          <c:orientation val="minMax"/>
          <c:min val="6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260484719"/>
        <c:crosses val="autoZero"/>
        <c:crossBetween val="midCat"/>
        <c:majorUnit val="1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u-RU" sz="1400" b="0" i="0" u="none" strike="noStrike" baseline="0">
                <a:effectLst/>
              </a:rPr>
              <a:t>Найденные на ресурсе Astrophysics data system оценки постоянной Хаббла</a:t>
            </a:r>
            <a:endParaRPr lang="ru-RU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'[Diagrammy (1).xlsx]Лист1'!$A$37</c:f>
              <c:strCache>
                <c:ptCount val="1"/>
                <c:pt idx="0">
                  <c:v>Реликтовое излучение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FF0000"/>
              </a:solidFill>
              <a:ln w="9525">
                <a:solidFill>
                  <a:srgbClr val="FF0000"/>
                </a:solidFill>
              </a:ln>
              <a:effectLst/>
            </c:spPr>
          </c:marker>
          <c:xVal>
            <c:numRef>
              <c:f>'[Diagrammy (1).xlsx]Лист1'!$C$37:$C$39</c:f>
              <c:numCache>
                <c:formatCode>General</c:formatCode>
                <c:ptCount val="3"/>
                <c:pt idx="0">
                  <c:v>1</c:v>
                </c:pt>
                <c:pt idx="1">
                  <c:v>1</c:v>
                </c:pt>
                <c:pt idx="2">
                  <c:v>1</c:v>
                </c:pt>
              </c:numCache>
            </c:numRef>
          </c:xVal>
          <c:yVal>
            <c:numRef>
              <c:f>'[Diagrammy (1).xlsx]Лист1'!$D$37:$D$39</c:f>
              <c:numCache>
                <c:formatCode>0.0</c:formatCode>
                <c:ptCount val="3"/>
                <c:pt idx="0">
                  <c:v>66.599999999999994</c:v>
                </c:pt>
                <c:pt idx="1">
                  <c:v>67.900000000000006</c:v>
                </c:pt>
                <c:pt idx="2">
                  <c:v>68.7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E7FA-4276-9124-3A3675418652}"/>
            </c:ext>
          </c:extLst>
        </c:ser>
        <c:ser>
          <c:idx val="1"/>
          <c:order val="1"/>
          <c:tx>
            <c:strRef>
              <c:f>'[Diagrammy (1).xlsx]Лист1'!$A$40</c:f>
              <c:strCache>
                <c:ptCount val="1"/>
                <c:pt idx="0">
                  <c:v>Быстрые радиовсплески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FFC000"/>
              </a:solidFill>
              <a:ln w="9525">
                <a:solidFill>
                  <a:srgbClr val="FFC000"/>
                </a:solidFill>
              </a:ln>
              <a:effectLst/>
            </c:spPr>
          </c:marker>
          <c:xVal>
            <c:numRef>
              <c:f>'[Diagrammy (1).xlsx]Лист1'!$C$40</c:f>
              <c:numCache>
                <c:formatCode>General</c:formatCode>
                <c:ptCount val="1"/>
                <c:pt idx="0">
                  <c:v>2</c:v>
                </c:pt>
              </c:numCache>
            </c:numRef>
          </c:xVal>
          <c:yVal>
            <c:numRef>
              <c:f>'[Diagrammy (1).xlsx]Лист1'!$D$40</c:f>
              <c:numCache>
                <c:formatCode>0.0</c:formatCode>
                <c:ptCount val="1"/>
                <c:pt idx="0">
                  <c:v>62.3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E7FA-4276-9124-3A3675418652}"/>
            </c:ext>
          </c:extLst>
        </c:ser>
        <c:ser>
          <c:idx val="2"/>
          <c:order val="2"/>
          <c:tx>
            <c:strRef>
              <c:f>'[Diagrammy (1).xlsx]Лист1'!$A$41</c:f>
              <c:strCache>
                <c:ptCount val="1"/>
                <c:pt idx="0">
                  <c:v>Кластеры галактик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FFFF00"/>
              </a:solidFill>
              <a:ln w="9525">
                <a:solidFill>
                  <a:srgbClr val="FFC000"/>
                </a:solidFill>
              </a:ln>
              <a:effectLst/>
            </c:spPr>
          </c:marker>
          <c:xVal>
            <c:numRef>
              <c:f>'[Diagrammy (1).xlsx]Лист1'!$C$41:$C$43</c:f>
              <c:numCache>
                <c:formatCode>General</c:formatCode>
                <c:ptCount val="3"/>
                <c:pt idx="0">
                  <c:v>3</c:v>
                </c:pt>
                <c:pt idx="1">
                  <c:v>3</c:v>
                </c:pt>
                <c:pt idx="2">
                  <c:v>3</c:v>
                </c:pt>
              </c:numCache>
            </c:numRef>
          </c:xVal>
          <c:yVal>
            <c:numRef>
              <c:f>'[Diagrammy (1).xlsx]Лист1'!$D$41:$D$43</c:f>
              <c:numCache>
                <c:formatCode>0.0</c:formatCode>
                <c:ptCount val="3"/>
                <c:pt idx="0">
                  <c:v>67.599999999999994</c:v>
                </c:pt>
                <c:pt idx="1">
                  <c:v>64.3</c:v>
                </c:pt>
                <c:pt idx="2">
                  <c:v>67.3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E7FA-4276-9124-3A3675418652}"/>
            </c:ext>
          </c:extLst>
        </c:ser>
        <c:ser>
          <c:idx val="3"/>
          <c:order val="3"/>
          <c:tx>
            <c:strRef>
              <c:f>'[Diagrammy (1).xlsx]Лист1'!$A$44</c:f>
              <c:strCache>
                <c:ptCount val="1"/>
                <c:pt idx="0">
                  <c:v>Галактики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92D050"/>
              </a:solidFill>
              <a:ln w="9525">
                <a:solidFill>
                  <a:srgbClr val="92D050"/>
                </a:solidFill>
              </a:ln>
              <a:effectLst/>
            </c:spPr>
          </c:marker>
          <c:xVal>
            <c:numRef>
              <c:f>'[Diagrammy (1).xlsx]Лист1'!$C$44:$C$53</c:f>
              <c:numCache>
                <c:formatCode>General</c:formatCode>
                <c:ptCount val="10"/>
                <c:pt idx="0">
                  <c:v>4</c:v>
                </c:pt>
                <c:pt idx="1">
                  <c:v>4</c:v>
                </c:pt>
                <c:pt idx="2">
                  <c:v>4</c:v>
                </c:pt>
                <c:pt idx="3">
                  <c:v>4</c:v>
                </c:pt>
                <c:pt idx="4">
                  <c:v>4</c:v>
                </c:pt>
                <c:pt idx="5">
                  <c:v>4</c:v>
                </c:pt>
                <c:pt idx="6">
                  <c:v>4</c:v>
                </c:pt>
                <c:pt idx="7">
                  <c:v>4</c:v>
                </c:pt>
                <c:pt idx="8">
                  <c:v>4</c:v>
                </c:pt>
                <c:pt idx="9">
                  <c:v>4</c:v>
                </c:pt>
              </c:numCache>
            </c:numRef>
          </c:xVal>
          <c:yVal>
            <c:numRef>
              <c:f>'[Diagrammy (1).xlsx]Лист1'!$D$44:$D$53</c:f>
              <c:numCache>
                <c:formatCode>0.0</c:formatCode>
                <c:ptCount val="10"/>
                <c:pt idx="0">
                  <c:v>77.900000000000006</c:v>
                </c:pt>
                <c:pt idx="1">
                  <c:v>73.099999999999994</c:v>
                </c:pt>
                <c:pt idx="2">
                  <c:v>73.2</c:v>
                </c:pt>
                <c:pt idx="3">
                  <c:v>69.3</c:v>
                </c:pt>
                <c:pt idx="4">
                  <c:v>67.599999999999994</c:v>
                </c:pt>
                <c:pt idx="5">
                  <c:v>70.400000000000006</c:v>
                </c:pt>
                <c:pt idx="6">
                  <c:v>67.400000000000006</c:v>
                </c:pt>
                <c:pt idx="7">
                  <c:v>75.099999999999994</c:v>
                </c:pt>
                <c:pt idx="8">
                  <c:v>75.099999999999994</c:v>
                </c:pt>
                <c:pt idx="9">
                  <c:v>67.400000000000006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E7FA-4276-9124-3A3675418652}"/>
            </c:ext>
          </c:extLst>
        </c:ser>
        <c:ser>
          <c:idx val="4"/>
          <c:order val="4"/>
          <c:tx>
            <c:strRef>
              <c:f>'[Diagrammy (1).xlsx]Лист1'!$A$54</c:f>
              <c:strCache>
                <c:ptCount val="1"/>
                <c:pt idx="0">
                  <c:v>Галактики и квазары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B050"/>
              </a:solidFill>
              <a:ln w="9525">
                <a:solidFill>
                  <a:srgbClr val="00B050"/>
                </a:solidFill>
              </a:ln>
              <a:effectLst/>
            </c:spPr>
          </c:marker>
          <c:xVal>
            <c:numRef>
              <c:f>'[Diagrammy (1).xlsx]Лист1'!$C$54</c:f>
              <c:numCache>
                <c:formatCode>General</c:formatCode>
                <c:ptCount val="1"/>
                <c:pt idx="0">
                  <c:v>5</c:v>
                </c:pt>
              </c:numCache>
            </c:numRef>
          </c:xVal>
          <c:yVal>
            <c:numRef>
              <c:f>'[Diagrammy (1).xlsx]Лист1'!$D$54</c:f>
              <c:numCache>
                <c:formatCode>0.0</c:formatCode>
                <c:ptCount val="1"/>
                <c:pt idx="0">
                  <c:v>64.7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E7FA-4276-9124-3A3675418652}"/>
            </c:ext>
          </c:extLst>
        </c:ser>
        <c:ser>
          <c:idx val="5"/>
          <c:order val="5"/>
          <c:tx>
            <c:strRef>
              <c:f>'[Diagrammy (1).xlsx]Лист1'!$A$55</c:f>
              <c:strCache>
                <c:ptCount val="1"/>
                <c:pt idx="0">
                  <c:v>Квазары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B0F0"/>
              </a:solidFill>
              <a:ln w="9525">
                <a:solidFill>
                  <a:srgbClr val="00B0F0"/>
                </a:solidFill>
              </a:ln>
              <a:effectLst/>
            </c:spPr>
          </c:marker>
          <c:xVal>
            <c:numRef>
              <c:f>'[Diagrammy (1).xlsx]Лист1'!$C$55:$C$56</c:f>
              <c:numCache>
                <c:formatCode>General</c:formatCode>
                <c:ptCount val="2"/>
                <c:pt idx="0">
                  <c:v>6</c:v>
                </c:pt>
                <c:pt idx="1">
                  <c:v>6</c:v>
                </c:pt>
              </c:numCache>
            </c:numRef>
          </c:xVal>
          <c:yVal>
            <c:numRef>
              <c:f>'[Diagrammy (1).xlsx]Лист1'!$D$55:$D$56</c:f>
              <c:numCache>
                <c:formatCode>0.0</c:formatCode>
                <c:ptCount val="2"/>
                <c:pt idx="0">
                  <c:v>76.8</c:v>
                </c:pt>
                <c:pt idx="1">
                  <c:v>73.599999999999994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5-E7FA-4276-9124-3A3675418652}"/>
            </c:ext>
          </c:extLst>
        </c:ser>
        <c:ser>
          <c:idx val="6"/>
          <c:order val="6"/>
          <c:tx>
            <c:strRef>
              <c:f>'[Diagrammy (1).xlsx]Лист1'!$A$57</c:f>
              <c:strCache>
                <c:ptCount val="1"/>
                <c:pt idx="0">
                  <c:v>Звезды, мазеры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70C0"/>
              </a:solidFill>
              <a:ln w="9525">
                <a:solidFill>
                  <a:srgbClr val="0070C0"/>
                </a:solidFill>
              </a:ln>
              <a:effectLst/>
            </c:spPr>
          </c:marker>
          <c:xVal>
            <c:numRef>
              <c:f>'[Diagrammy (1).xlsx]Лист1'!$C$57</c:f>
              <c:numCache>
                <c:formatCode>General</c:formatCode>
                <c:ptCount val="1"/>
                <c:pt idx="0">
                  <c:v>7</c:v>
                </c:pt>
              </c:numCache>
            </c:numRef>
          </c:xVal>
          <c:yVal>
            <c:numRef>
              <c:f>'[Diagrammy (1).xlsx]Лист1'!$D$57</c:f>
              <c:numCache>
                <c:formatCode>0.0</c:formatCode>
                <c:ptCount val="1"/>
                <c:pt idx="0">
                  <c:v>74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6-E7FA-4276-9124-3A3675418652}"/>
            </c:ext>
          </c:extLst>
        </c:ser>
        <c:ser>
          <c:idx val="7"/>
          <c:order val="7"/>
          <c:tx>
            <c:strRef>
              <c:f>'[Diagrammy (1).xlsx]Лист1'!$A$58</c:f>
              <c:strCache>
                <c:ptCount val="1"/>
                <c:pt idx="0">
                  <c:v>Звезды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7030A0"/>
              </a:solidFill>
              <a:ln w="9525">
                <a:solidFill>
                  <a:srgbClr val="7030A0"/>
                </a:solidFill>
              </a:ln>
              <a:effectLst/>
            </c:spPr>
          </c:marker>
          <c:xVal>
            <c:numRef>
              <c:f>'[Diagrammy (1).xlsx]Лист1'!$C$58:$C$64</c:f>
              <c:numCache>
                <c:formatCode>General</c:formatCode>
                <c:ptCount val="7"/>
                <c:pt idx="0">
                  <c:v>8</c:v>
                </c:pt>
                <c:pt idx="1">
                  <c:v>8</c:v>
                </c:pt>
                <c:pt idx="2">
                  <c:v>8</c:v>
                </c:pt>
                <c:pt idx="3">
                  <c:v>8</c:v>
                </c:pt>
                <c:pt idx="4">
                  <c:v>8</c:v>
                </c:pt>
                <c:pt idx="5">
                  <c:v>8</c:v>
                </c:pt>
                <c:pt idx="6">
                  <c:v>8</c:v>
                </c:pt>
              </c:numCache>
            </c:numRef>
          </c:xVal>
          <c:yVal>
            <c:numRef>
              <c:f>'[Diagrammy (1).xlsx]Лист1'!$D$58:$D$64</c:f>
              <c:numCache>
                <c:formatCode>0.0</c:formatCode>
                <c:ptCount val="7"/>
                <c:pt idx="0">
                  <c:v>69.599999999999994</c:v>
                </c:pt>
                <c:pt idx="1">
                  <c:v>71.900000000000006</c:v>
                </c:pt>
                <c:pt idx="2">
                  <c:v>68</c:v>
                </c:pt>
                <c:pt idx="3">
                  <c:v>71.900000000000006</c:v>
                </c:pt>
                <c:pt idx="4">
                  <c:v>73.7</c:v>
                </c:pt>
                <c:pt idx="5">
                  <c:v>73.8</c:v>
                </c:pt>
                <c:pt idx="6">
                  <c:v>75.8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7-E7FA-4276-9124-3A367541865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260484719"/>
        <c:axId val="1260485135"/>
      </c:scatterChart>
      <c:valAx>
        <c:axId val="1260484719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260485135"/>
        <c:crosses val="autoZero"/>
        <c:crossBetween val="midCat"/>
      </c:valAx>
      <c:valAx>
        <c:axId val="1260485135"/>
        <c:scaling>
          <c:orientation val="minMax"/>
          <c:min val="6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260484719"/>
        <c:crosses val="autoZero"/>
        <c:crossBetween val="midCat"/>
        <c:majorUnit val="1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340A3A-6667-43C8-BD06-9079ECC40E43}" type="datetimeFigureOut">
              <a:rPr lang="ru-RU" smtClean="0"/>
              <a:t>25.10.2021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E2213E-4028-4BE3-839E-61B253A4FBA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6702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" name="Group 94"/>
          <p:cNvGrpSpPr/>
          <p:nvPr/>
        </p:nvGrpSpPr>
        <p:grpSpPr>
          <a:xfrm>
            <a:off x="0" y="-30477"/>
            <a:ext cx="9067800" cy="6889273"/>
            <a:chOff x="0" y="-30477"/>
            <a:chExt cx="9067800" cy="6889273"/>
          </a:xfrm>
        </p:grpSpPr>
        <p:cxnSp>
          <p:nvCxnSpPr>
            <p:cNvPr id="110" name="Straight Connector 109"/>
            <p:cNvCxnSpPr/>
            <p:nvPr/>
          </p:nvCxnSpPr>
          <p:spPr>
            <a:xfrm rot="16200000" flipH="1">
              <a:off x="-1447800" y="3352800"/>
              <a:ext cx="6858000" cy="15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/>
            <p:nvPr/>
          </p:nvCxnSpPr>
          <p:spPr>
            <a:xfrm rot="16200000" flipH="1">
              <a:off x="-1638300" y="3238500"/>
              <a:ext cx="6858000" cy="381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/>
            <p:cNvCxnSpPr/>
            <p:nvPr/>
          </p:nvCxnSpPr>
          <p:spPr>
            <a:xfrm rot="5400000">
              <a:off x="-1485900" y="3238500"/>
              <a:ext cx="6858000" cy="381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/>
            <p:cNvCxnSpPr/>
            <p:nvPr/>
          </p:nvCxnSpPr>
          <p:spPr>
            <a:xfrm rot="5400000">
              <a:off x="-3238500" y="3314700"/>
              <a:ext cx="6858000" cy="228600"/>
            </a:xfrm>
            <a:prstGeom prst="line">
              <a:avLst/>
            </a:prstGeom>
            <a:ln w="28575">
              <a:solidFill>
                <a:schemeClr val="accent1">
                  <a:alpha val="5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/>
            <p:cNvCxnSpPr/>
            <p:nvPr/>
          </p:nvCxnSpPr>
          <p:spPr>
            <a:xfrm rot="16200000" flipH="1">
              <a:off x="-3314700" y="3314700"/>
              <a:ext cx="6858000" cy="2286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/>
            <p:cNvCxnSpPr/>
            <p:nvPr/>
          </p:nvCxnSpPr>
          <p:spPr>
            <a:xfrm rot="16200000" flipH="1">
              <a:off x="-1371600" y="2971800"/>
              <a:ext cx="6858000" cy="914400"/>
            </a:xfrm>
            <a:prstGeom prst="line">
              <a:avLst/>
            </a:prstGeom>
            <a:ln w="28575">
              <a:solidFill>
                <a:schemeClr val="accent1">
                  <a:alpha val="5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/>
            <p:cNvCxnSpPr/>
            <p:nvPr/>
          </p:nvCxnSpPr>
          <p:spPr>
            <a:xfrm rot="16200000" flipH="1">
              <a:off x="-2819400" y="3200400"/>
              <a:ext cx="6858000" cy="457200"/>
            </a:xfrm>
            <a:prstGeom prst="line">
              <a:avLst/>
            </a:prstGeom>
            <a:ln>
              <a:solidFill>
                <a:schemeClr val="accent1">
                  <a:alpha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/>
            <p:cNvCxnSpPr/>
            <p:nvPr/>
          </p:nvCxnSpPr>
          <p:spPr>
            <a:xfrm rot="5400000">
              <a:off x="-2705099" y="3238500"/>
              <a:ext cx="6858000" cy="38100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/>
            <p:cNvCxnSpPr/>
            <p:nvPr/>
          </p:nvCxnSpPr>
          <p:spPr>
            <a:xfrm rot="16200000" flipH="1">
              <a:off x="-2133600" y="3200400"/>
              <a:ext cx="6858000" cy="457199"/>
            </a:xfrm>
            <a:prstGeom prst="line">
              <a:avLst/>
            </a:prstGeom>
            <a:ln w="38100">
              <a:solidFill>
                <a:schemeClr val="accent1">
                  <a:alpha val="4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/>
            <p:cNvCxnSpPr/>
            <p:nvPr/>
          </p:nvCxnSpPr>
          <p:spPr>
            <a:xfrm rot="16200000" flipH="1">
              <a:off x="-3124200" y="3276600"/>
              <a:ext cx="6858000" cy="3048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/>
            <p:cNvCxnSpPr/>
            <p:nvPr/>
          </p:nvCxnSpPr>
          <p:spPr>
            <a:xfrm rot="16200000" flipH="1">
              <a:off x="-1828799" y="3352799"/>
              <a:ext cx="6858000" cy="15240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/>
            <p:cNvCxnSpPr/>
            <p:nvPr/>
          </p:nvCxnSpPr>
          <p:spPr>
            <a:xfrm rot="16200000" flipH="1">
              <a:off x="-2819400" y="3352800"/>
              <a:ext cx="6858000" cy="152400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/>
            <p:cNvCxnSpPr/>
            <p:nvPr/>
          </p:nvCxnSpPr>
          <p:spPr>
            <a:xfrm rot="16200000" flipH="1">
              <a:off x="-2438400" y="3124200"/>
              <a:ext cx="6858000" cy="609600"/>
            </a:xfrm>
            <a:prstGeom prst="line">
              <a:avLst/>
            </a:prstGeom>
            <a:ln w="158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/>
            <p:nvPr/>
          </p:nvCxnSpPr>
          <p:spPr>
            <a:xfrm rot="5400000">
              <a:off x="-1731645" y="2722245"/>
              <a:ext cx="6858000" cy="1413510"/>
            </a:xfrm>
            <a:prstGeom prst="line">
              <a:avLst/>
            </a:prstGeom>
            <a:ln>
              <a:solidFill>
                <a:schemeClr val="accent1">
                  <a:alpha val="39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/>
            <p:nvPr/>
          </p:nvCxnSpPr>
          <p:spPr>
            <a:xfrm rot="5400000">
              <a:off x="-1142048" y="3277552"/>
              <a:ext cx="6858000" cy="302895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/>
            <p:nvPr/>
          </p:nvCxnSpPr>
          <p:spPr>
            <a:xfrm rot="5400000">
              <a:off x="-914400" y="3276600"/>
              <a:ext cx="6858000" cy="3048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/>
          </p:nvCxnSpPr>
          <p:spPr>
            <a:xfrm rot="5400000">
              <a:off x="-1855470" y="3227070"/>
              <a:ext cx="6858000" cy="40386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/>
            <p:nvPr/>
          </p:nvCxnSpPr>
          <p:spPr>
            <a:xfrm rot="16200000" flipH="1">
              <a:off x="-2643187" y="3252788"/>
              <a:ext cx="6858000" cy="352425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/>
            <p:cNvCxnSpPr/>
            <p:nvPr/>
          </p:nvCxnSpPr>
          <p:spPr>
            <a:xfrm rot="16200000" flipH="1">
              <a:off x="-1954530" y="3326130"/>
              <a:ext cx="6858000" cy="205740"/>
            </a:xfrm>
            <a:prstGeom prst="line">
              <a:avLst/>
            </a:prstGeom>
            <a:ln w="50800">
              <a:solidFill>
                <a:schemeClr val="accent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/>
          </p:nvCxnSpPr>
          <p:spPr>
            <a:xfrm rot="16200000" flipH="1">
              <a:off x="-2362200" y="3352800"/>
              <a:ext cx="6858000" cy="15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/>
            <p:nvPr/>
          </p:nvCxnSpPr>
          <p:spPr>
            <a:xfrm rot="16200000" flipH="1">
              <a:off x="-2133600" y="3352800"/>
              <a:ext cx="6858000" cy="152400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/>
            <p:nvPr/>
          </p:nvCxnSpPr>
          <p:spPr>
            <a:xfrm rot="16200000" flipH="1">
              <a:off x="1066800" y="3352800"/>
              <a:ext cx="6858000" cy="15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/>
            <p:nvPr/>
          </p:nvCxnSpPr>
          <p:spPr>
            <a:xfrm rot="16200000" flipH="1">
              <a:off x="876300" y="3238500"/>
              <a:ext cx="6858000" cy="381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/>
            <p:nvPr/>
          </p:nvCxnSpPr>
          <p:spPr>
            <a:xfrm rot="5400000">
              <a:off x="1028700" y="3238500"/>
              <a:ext cx="6858000" cy="381000"/>
            </a:xfrm>
            <a:prstGeom prst="line">
              <a:avLst/>
            </a:prstGeom>
            <a:ln w="47625">
              <a:solidFill>
                <a:schemeClr val="accent1">
                  <a:alpha val="6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/>
            <p:nvPr/>
          </p:nvCxnSpPr>
          <p:spPr>
            <a:xfrm rot="5400000">
              <a:off x="-723900" y="3314700"/>
              <a:ext cx="6858000" cy="228600"/>
            </a:xfrm>
            <a:prstGeom prst="line">
              <a:avLst/>
            </a:prstGeom>
            <a:ln w="28575">
              <a:solidFill>
                <a:schemeClr val="accent1">
                  <a:alpha val="5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/>
            <p:cNvCxnSpPr/>
            <p:nvPr/>
          </p:nvCxnSpPr>
          <p:spPr>
            <a:xfrm rot="16200000" flipH="1">
              <a:off x="-800100" y="3314700"/>
              <a:ext cx="6858000" cy="2286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/>
            <p:nvPr/>
          </p:nvCxnSpPr>
          <p:spPr>
            <a:xfrm rot="5400000">
              <a:off x="-152400" y="3429000"/>
              <a:ext cx="6858000" cy="1588"/>
            </a:xfrm>
            <a:prstGeom prst="line">
              <a:avLst/>
            </a:prstGeom>
            <a:ln w="28575">
              <a:solidFill>
                <a:schemeClr val="accent1">
                  <a:alpha val="5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/>
            <p:cNvCxnSpPr/>
            <p:nvPr/>
          </p:nvCxnSpPr>
          <p:spPr>
            <a:xfrm rot="16200000" flipH="1">
              <a:off x="-304800" y="3200400"/>
              <a:ext cx="6858000" cy="457200"/>
            </a:xfrm>
            <a:prstGeom prst="line">
              <a:avLst/>
            </a:prstGeom>
            <a:ln w="47625">
              <a:solidFill>
                <a:schemeClr val="accent1">
                  <a:alpha val="6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/>
            <p:cNvCxnSpPr/>
            <p:nvPr/>
          </p:nvCxnSpPr>
          <p:spPr>
            <a:xfrm rot="5400000">
              <a:off x="-190499" y="3238500"/>
              <a:ext cx="6858000" cy="381000"/>
            </a:xfrm>
            <a:prstGeom prst="line">
              <a:avLst/>
            </a:prstGeom>
            <a:ln w="50800">
              <a:solidFill>
                <a:schemeClr val="accent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/>
            <p:nvPr/>
          </p:nvCxnSpPr>
          <p:spPr>
            <a:xfrm rot="16200000" flipH="1">
              <a:off x="381000" y="3200400"/>
              <a:ext cx="6858000" cy="457199"/>
            </a:xfrm>
            <a:prstGeom prst="line">
              <a:avLst/>
            </a:prstGeom>
            <a:ln w="38100">
              <a:solidFill>
                <a:schemeClr val="accent1">
                  <a:alpha val="4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/>
            <p:nvPr/>
          </p:nvCxnSpPr>
          <p:spPr>
            <a:xfrm rot="16200000" flipH="1">
              <a:off x="-609600" y="3276600"/>
              <a:ext cx="6858000" cy="3048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/>
            <p:nvPr/>
          </p:nvCxnSpPr>
          <p:spPr>
            <a:xfrm rot="16200000" flipH="1">
              <a:off x="685801" y="3352799"/>
              <a:ext cx="6858000" cy="152401"/>
            </a:xfrm>
            <a:prstGeom prst="line">
              <a:avLst/>
            </a:prstGeom>
            <a:ln w="50800">
              <a:solidFill>
                <a:schemeClr val="accent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/>
            <p:nvPr/>
          </p:nvCxnSpPr>
          <p:spPr>
            <a:xfrm rot="16200000" flipH="1">
              <a:off x="-304800" y="3352800"/>
              <a:ext cx="6858000" cy="152400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/>
            <p:nvPr/>
          </p:nvCxnSpPr>
          <p:spPr>
            <a:xfrm rot="5400000">
              <a:off x="-1028700" y="3314700"/>
              <a:ext cx="6858000" cy="228600"/>
            </a:xfrm>
            <a:prstGeom prst="line">
              <a:avLst/>
            </a:prstGeom>
            <a:ln w="158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/>
            <p:nvPr/>
          </p:nvCxnSpPr>
          <p:spPr>
            <a:xfrm rot="5400000">
              <a:off x="782955" y="2722245"/>
              <a:ext cx="6858000" cy="1413510"/>
            </a:xfrm>
            <a:prstGeom prst="line">
              <a:avLst/>
            </a:prstGeom>
            <a:ln>
              <a:solidFill>
                <a:schemeClr val="accent1">
                  <a:alpha val="39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/>
            <p:nvPr/>
          </p:nvCxnSpPr>
          <p:spPr>
            <a:xfrm rot="5400000">
              <a:off x="1372552" y="3277552"/>
              <a:ext cx="6858000" cy="302895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/>
            <p:nvPr/>
          </p:nvCxnSpPr>
          <p:spPr>
            <a:xfrm rot="5400000">
              <a:off x="1600200" y="3352800"/>
              <a:ext cx="6858000" cy="15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/>
            <p:nvPr/>
          </p:nvCxnSpPr>
          <p:spPr>
            <a:xfrm rot="5400000">
              <a:off x="659130" y="3227070"/>
              <a:ext cx="6858000" cy="40386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/>
            <p:nvPr/>
          </p:nvCxnSpPr>
          <p:spPr>
            <a:xfrm rot="16200000" flipH="1">
              <a:off x="-128587" y="3252788"/>
              <a:ext cx="6858000" cy="352425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/>
            <p:nvPr/>
          </p:nvCxnSpPr>
          <p:spPr>
            <a:xfrm rot="16200000" flipH="1">
              <a:off x="560070" y="3326130"/>
              <a:ext cx="6858000" cy="2057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/>
            <p:nvPr/>
          </p:nvCxnSpPr>
          <p:spPr>
            <a:xfrm rot="16200000" flipH="1">
              <a:off x="152400" y="3352800"/>
              <a:ext cx="6858000" cy="15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/>
            <p:nvPr/>
          </p:nvCxnSpPr>
          <p:spPr>
            <a:xfrm rot="16200000" flipH="1">
              <a:off x="381000" y="3352800"/>
              <a:ext cx="6858000" cy="152400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/>
          </p:nvCxnSpPr>
          <p:spPr>
            <a:xfrm rot="16200000" flipH="1">
              <a:off x="2743200" y="3352801"/>
              <a:ext cx="6858000" cy="152400"/>
            </a:xfrm>
            <a:prstGeom prst="line">
              <a:avLst/>
            </a:prstGeom>
            <a:ln w="50800">
              <a:solidFill>
                <a:schemeClr val="accent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/>
          </p:nvCxnSpPr>
          <p:spPr>
            <a:xfrm rot="16200000" flipH="1">
              <a:off x="2095501" y="3238501"/>
              <a:ext cx="6858000" cy="381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/>
          </p:nvCxnSpPr>
          <p:spPr>
            <a:xfrm rot="5400000">
              <a:off x="2705100" y="3238501"/>
              <a:ext cx="6858000" cy="381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/>
          </p:nvCxnSpPr>
          <p:spPr>
            <a:xfrm rot="5400000">
              <a:off x="1828801" y="3276600"/>
              <a:ext cx="6857999" cy="304800"/>
            </a:xfrm>
            <a:prstGeom prst="line">
              <a:avLst/>
            </a:prstGeom>
            <a:ln w="28575">
              <a:solidFill>
                <a:schemeClr val="accent1">
                  <a:alpha val="5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/>
          </p:nvCxnSpPr>
          <p:spPr>
            <a:xfrm rot="16200000" flipH="1">
              <a:off x="1066800" y="3200402"/>
              <a:ext cx="6858000" cy="457199"/>
            </a:xfrm>
            <a:prstGeom prst="line">
              <a:avLst/>
            </a:prstGeom>
            <a:ln w="38100">
              <a:solidFill>
                <a:schemeClr val="accent1">
                  <a:alpha val="4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/>
            <p:nvPr/>
          </p:nvCxnSpPr>
          <p:spPr>
            <a:xfrm rot="16200000" flipH="1">
              <a:off x="2362201" y="3352800"/>
              <a:ext cx="6858000" cy="15240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/>
          </p:nvCxnSpPr>
          <p:spPr>
            <a:xfrm rot="5400000">
              <a:off x="2646045" y="2722246"/>
              <a:ext cx="6858000" cy="1413510"/>
            </a:xfrm>
            <a:prstGeom prst="line">
              <a:avLst/>
            </a:prstGeom>
            <a:ln>
              <a:solidFill>
                <a:schemeClr val="accent1">
                  <a:alpha val="56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/>
          </p:nvCxnSpPr>
          <p:spPr>
            <a:xfrm rot="5400000">
              <a:off x="3048952" y="3277553"/>
              <a:ext cx="6858000" cy="302895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/>
          </p:nvCxnSpPr>
          <p:spPr>
            <a:xfrm rot="5400000">
              <a:off x="2895600" y="3276601"/>
              <a:ext cx="6858000" cy="3048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/>
            <p:nvPr/>
          </p:nvCxnSpPr>
          <p:spPr>
            <a:xfrm rot="5400000">
              <a:off x="2388870" y="3227071"/>
              <a:ext cx="6858000" cy="40386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/>
          </p:nvCxnSpPr>
          <p:spPr>
            <a:xfrm rot="16200000" flipH="1">
              <a:off x="2236470" y="3326131"/>
              <a:ext cx="6858000" cy="2057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/>
          </p:nvCxnSpPr>
          <p:spPr>
            <a:xfrm rot="16200000" flipH="1">
              <a:off x="1752600" y="3352801"/>
              <a:ext cx="6858000" cy="15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/>
          </p:nvCxnSpPr>
          <p:spPr>
            <a:xfrm rot="16200000" flipH="1">
              <a:off x="1981200" y="3352800"/>
              <a:ext cx="6858000" cy="152400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/>
          </p:nvCxnSpPr>
          <p:spPr>
            <a:xfrm rot="5400000">
              <a:off x="3467100" y="3314701"/>
              <a:ext cx="6858000" cy="228600"/>
            </a:xfrm>
            <a:prstGeom prst="line">
              <a:avLst/>
            </a:prstGeom>
            <a:ln w="28575">
              <a:solidFill>
                <a:schemeClr val="accent1">
                  <a:alpha val="5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/>
            <p:nvPr/>
          </p:nvCxnSpPr>
          <p:spPr>
            <a:xfrm rot="16200000" flipH="1">
              <a:off x="3467099" y="3314701"/>
              <a:ext cx="6858000" cy="2286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/>
          </p:nvCxnSpPr>
          <p:spPr>
            <a:xfrm rot="5400000">
              <a:off x="4038600" y="3429001"/>
              <a:ext cx="6858000" cy="1588"/>
            </a:xfrm>
            <a:prstGeom prst="line">
              <a:avLst/>
            </a:prstGeom>
            <a:ln w="28575">
              <a:solidFill>
                <a:schemeClr val="accent1">
                  <a:alpha val="5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/>
            <p:nvPr/>
          </p:nvCxnSpPr>
          <p:spPr>
            <a:xfrm rot="16200000" flipH="1">
              <a:off x="3886200" y="3200401"/>
              <a:ext cx="6858000" cy="457200"/>
            </a:xfrm>
            <a:prstGeom prst="line">
              <a:avLst/>
            </a:prstGeom>
            <a:ln>
              <a:solidFill>
                <a:schemeClr val="accent1">
                  <a:alpha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/>
            <p:nvPr/>
          </p:nvCxnSpPr>
          <p:spPr>
            <a:xfrm rot="5400000">
              <a:off x="4000501" y="3238501"/>
              <a:ext cx="6858000" cy="38100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/>
          </p:nvCxnSpPr>
          <p:spPr>
            <a:xfrm rot="16200000" flipH="1">
              <a:off x="4572000" y="3200401"/>
              <a:ext cx="6858000" cy="457199"/>
            </a:xfrm>
            <a:prstGeom prst="line">
              <a:avLst/>
            </a:prstGeom>
            <a:ln w="38100">
              <a:solidFill>
                <a:schemeClr val="accent1">
                  <a:alpha val="4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/>
          </p:nvCxnSpPr>
          <p:spPr>
            <a:xfrm rot="16200000" flipH="1">
              <a:off x="3733800" y="3352800"/>
              <a:ext cx="6858000" cy="152400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/>
            <p:nvPr/>
          </p:nvCxnSpPr>
          <p:spPr>
            <a:xfrm rot="5400000">
              <a:off x="3619500" y="3314700"/>
              <a:ext cx="6858000" cy="228600"/>
            </a:xfrm>
            <a:prstGeom prst="line">
              <a:avLst/>
            </a:prstGeom>
            <a:ln w="158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/>
          </p:nvCxnSpPr>
          <p:spPr>
            <a:xfrm rot="16200000" flipH="1">
              <a:off x="4214813" y="3252788"/>
              <a:ext cx="6858000" cy="352425"/>
            </a:xfrm>
            <a:prstGeom prst="line">
              <a:avLst/>
            </a:prstGeom>
            <a:ln w="15875">
              <a:solidFill>
                <a:schemeClr val="accent1">
                  <a:alpha val="7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/>
            <p:nvPr/>
          </p:nvCxnSpPr>
          <p:spPr>
            <a:xfrm rot="16200000" flipH="1">
              <a:off x="4751070" y="3326131"/>
              <a:ext cx="6858000" cy="2057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/>
          </p:nvCxnSpPr>
          <p:spPr>
            <a:xfrm rot="16200000" flipH="1">
              <a:off x="4343400" y="3352801"/>
              <a:ext cx="6858000" cy="15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/>
          </p:nvCxnSpPr>
          <p:spPr>
            <a:xfrm rot="16200000" flipH="1">
              <a:off x="4572000" y="3352801"/>
              <a:ext cx="6858000" cy="152400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/>
            <p:nvPr/>
          </p:nvCxnSpPr>
          <p:spPr>
            <a:xfrm rot="16200000" flipH="1">
              <a:off x="5257800" y="3352802"/>
              <a:ext cx="6858000" cy="15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/>
            <p:nvPr/>
          </p:nvCxnSpPr>
          <p:spPr>
            <a:xfrm rot="16200000" flipH="1">
              <a:off x="5067300" y="3238502"/>
              <a:ext cx="6858000" cy="381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/>
            <p:nvPr/>
          </p:nvCxnSpPr>
          <p:spPr>
            <a:xfrm rot="5400000">
              <a:off x="5219700" y="3238502"/>
              <a:ext cx="6858000" cy="381000"/>
            </a:xfrm>
            <a:prstGeom prst="line">
              <a:avLst/>
            </a:prstGeom>
            <a:ln w="50800">
              <a:solidFill>
                <a:schemeClr val="accent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/>
          </p:nvCxnSpPr>
          <p:spPr>
            <a:xfrm rot="16200000" flipH="1">
              <a:off x="4876801" y="3352801"/>
              <a:ext cx="6858000" cy="15240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/>
            <p:nvPr/>
          </p:nvCxnSpPr>
          <p:spPr>
            <a:xfrm rot="5400000">
              <a:off x="5527994" y="3318196"/>
              <a:ext cx="6888479" cy="191133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/>
          </p:nvCxnSpPr>
          <p:spPr>
            <a:xfrm rot="5400000">
              <a:off x="4850130" y="3227072"/>
              <a:ext cx="6858000" cy="403860"/>
            </a:xfrm>
            <a:prstGeom prst="line">
              <a:avLst/>
            </a:prstGeom>
            <a:ln w="47625">
              <a:solidFill>
                <a:schemeClr val="accent1">
                  <a:alpha val="6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/>
          </p:nvCxnSpPr>
          <p:spPr>
            <a:xfrm rot="16200000" flipH="1">
              <a:off x="4751070" y="3326132"/>
              <a:ext cx="6858000" cy="2057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/>
            <p:cNvCxnSpPr/>
            <p:nvPr/>
          </p:nvCxnSpPr>
          <p:spPr>
            <a:xfrm rot="5400000">
              <a:off x="5562599" y="3429001"/>
              <a:ext cx="6858002" cy="1588"/>
            </a:xfrm>
            <a:prstGeom prst="line">
              <a:avLst/>
            </a:prstGeom>
            <a:ln w="158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/>
            <p:cNvCxnSpPr/>
            <p:nvPr/>
          </p:nvCxnSpPr>
          <p:spPr>
            <a:xfrm rot="5400000">
              <a:off x="2552700" y="3390900"/>
              <a:ext cx="6858000" cy="76200"/>
            </a:xfrm>
            <a:prstGeom prst="line">
              <a:avLst/>
            </a:prstGeom>
            <a:ln w="38100">
              <a:solidFill>
                <a:schemeClr val="accent1">
                  <a:alpha val="4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Connector 288"/>
            <p:cNvCxnSpPr/>
            <p:nvPr/>
          </p:nvCxnSpPr>
          <p:spPr>
            <a:xfrm rot="16200000" flipH="1">
              <a:off x="3048000" y="3352800"/>
              <a:ext cx="6858000" cy="152400"/>
            </a:xfrm>
            <a:prstGeom prst="line">
              <a:avLst/>
            </a:prstGeom>
            <a:ln w="47625">
              <a:solidFill>
                <a:schemeClr val="accent1">
                  <a:alpha val="6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Connector 291"/>
            <p:cNvCxnSpPr/>
            <p:nvPr/>
          </p:nvCxnSpPr>
          <p:spPr>
            <a:xfrm rot="16200000" flipH="1">
              <a:off x="3238500" y="3238500"/>
              <a:ext cx="6858000" cy="381000"/>
            </a:xfrm>
            <a:prstGeom prst="line">
              <a:avLst/>
            </a:prstGeom>
            <a:ln w="19050">
              <a:solidFill>
                <a:schemeClr val="accent1">
                  <a:alpha val="5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/>
            <p:cNvCxnSpPr/>
            <p:nvPr/>
          </p:nvCxnSpPr>
          <p:spPr>
            <a:xfrm rot="5400000">
              <a:off x="2133600" y="3276600"/>
              <a:ext cx="6858000" cy="304800"/>
            </a:xfrm>
            <a:prstGeom prst="line">
              <a:avLst/>
            </a:prstGeom>
            <a:ln w="47625">
              <a:solidFill>
                <a:schemeClr val="accent1">
                  <a:alpha val="6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Connector 297"/>
            <p:cNvCxnSpPr/>
            <p:nvPr/>
          </p:nvCxnSpPr>
          <p:spPr>
            <a:xfrm rot="16200000" flipH="1">
              <a:off x="3148013" y="3252789"/>
              <a:ext cx="6858000" cy="352425"/>
            </a:xfrm>
            <a:prstGeom prst="line">
              <a:avLst/>
            </a:prstGeom>
            <a:ln w="15875">
              <a:solidFill>
                <a:schemeClr val="accent1">
                  <a:alpha val="7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Straight Connector 298"/>
            <p:cNvCxnSpPr/>
            <p:nvPr/>
          </p:nvCxnSpPr>
          <p:spPr>
            <a:xfrm rot="5400000">
              <a:off x="3771900" y="3238500"/>
              <a:ext cx="6858000" cy="381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Connector 301"/>
            <p:cNvCxnSpPr/>
            <p:nvPr/>
          </p:nvCxnSpPr>
          <p:spPr>
            <a:xfrm rot="5400000">
              <a:off x="4229100" y="2933700"/>
              <a:ext cx="6858000" cy="990600"/>
            </a:xfrm>
            <a:prstGeom prst="line">
              <a:avLst/>
            </a:prstGeom>
            <a:ln w="28575">
              <a:solidFill>
                <a:schemeClr val="accent1">
                  <a:alpha val="5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" name="Straight Connector 306"/>
            <p:cNvCxnSpPr/>
            <p:nvPr/>
          </p:nvCxnSpPr>
          <p:spPr>
            <a:xfrm rot="16200000" flipH="1">
              <a:off x="1371600" y="3200403"/>
              <a:ext cx="6858000" cy="457199"/>
            </a:xfrm>
            <a:prstGeom prst="line">
              <a:avLst/>
            </a:prstGeom>
            <a:ln w="38100">
              <a:solidFill>
                <a:schemeClr val="accent1">
                  <a:alpha val="4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25.10.2021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13" name="Rectangle 112"/>
          <p:cNvSpPr/>
          <p:nvPr/>
        </p:nvSpPr>
        <p:spPr>
          <a:xfrm>
            <a:off x="0" y="1905000"/>
            <a:ext cx="4953000" cy="3124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kern="1200" dirty="0">
              <a:solidFill>
                <a:prstClr val="white"/>
              </a:solidFill>
              <a:latin typeface="Tw Cen MT"/>
              <a:ea typeface="+mn-ea"/>
              <a:cs typeface="+mn-cs"/>
            </a:endParaRPr>
          </a:p>
        </p:txBody>
      </p:sp>
      <p:grpSp>
        <p:nvGrpSpPr>
          <p:cNvPr id="94" name="Group 93"/>
          <p:cNvGrpSpPr/>
          <p:nvPr/>
        </p:nvGrpSpPr>
        <p:grpSpPr>
          <a:xfrm>
            <a:off x="0" y="2057400"/>
            <a:ext cx="4801394" cy="2820988"/>
            <a:chOff x="0" y="2057400"/>
            <a:chExt cx="4801394" cy="2820988"/>
          </a:xfrm>
        </p:grpSpPr>
        <p:cxnSp>
          <p:nvCxnSpPr>
            <p:cNvPr id="117" name="Straight Connector 116"/>
            <p:cNvCxnSpPr/>
            <p:nvPr/>
          </p:nvCxnSpPr>
          <p:spPr>
            <a:xfrm>
              <a:off x="0" y="2057400"/>
              <a:ext cx="4800600" cy="1588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/>
            <p:nvPr/>
          </p:nvCxnSpPr>
          <p:spPr>
            <a:xfrm>
              <a:off x="0" y="4876800"/>
              <a:ext cx="4800600" cy="1588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/>
            <p:nvPr/>
          </p:nvCxnSpPr>
          <p:spPr>
            <a:xfrm rot="5400000">
              <a:off x="3391694" y="3467100"/>
              <a:ext cx="2818606" cy="794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" y="2130425"/>
            <a:ext cx="4419600" cy="1600327"/>
          </a:xfrm>
        </p:spPr>
        <p:txBody>
          <a:bodyPr anchor="b">
            <a:normAutofit/>
          </a:bodyPr>
          <a:lstStyle>
            <a:lvl1pPr algn="l">
              <a:defRPr sz="3600" b="1" cap="none" spc="40" baseline="0">
                <a:ln w="13335" cmpd="sng">
                  <a:solidFill>
                    <a:schemeClr val="accent1">
                      <a:lumMod val="5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/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" y="3733800"/>
            <a:ext cx="4419600" cy="1066800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25.10.2021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25.10.2021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25.10.2021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92"/>
          <p:cNvGrpSpPr/>
          <p:nvPr/>
        </p:nvGrpSpPr>
        <p:grpSpPr>
          <a:xfrm>
            <a:off x="1" y="-30478"/>
            <a:ext cx="9067799" cy="4846320"/>
            <a:chOff x="1" y="-30477"/>
            <a:chExt cx="9067799" cy="4526277"/>
          </a:xfrm>
        </p:grpSpPr>
        <p:cxnSp>
          <p:nvCxnSpPr>
            <p:cNvPr id="8" name="Straight Connector 7"/>
            <p:cNvCxnSpPr/>
            <p:nvPr/>
          </p:nvCxnSpPr>
          <p:spPr>
            <a:xfrm rot="16200000" flipH="1">
              <a:off x="-271665" y="2166212"/>
              <a:ext cx="4505731" cy="15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rot="16200000" flipH="1">
              <a:off x="-462165" y="2051912"/>
              <a:ext cx="4505731" cy="381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rot="5400000">
              <a:off x="-309765" y="2051912"/>
              <a:ext cx="4505731" cy="381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rot="5400000">
              <a:off x="-2062365" y="2128112"/>
              <a:ext cx="4505731" cy="228600"/>
            </a:xfrm>
            <a:prstGeom prst="line">
              <a:avLst/>
            </a:prstGeom>
            <a:ln w="28575">
              <a:solidFill>
                <a:schemeClr val="accent1">
                  <a:alpha val="5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rot="16200000" flipH="1">
              <a:off x="-2138565" y="2128112"/>
              <a:ext cx="4505731" cy="2286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rot="16200000" flipH="1">
              <a:off x="-195465" y="1785212"/>
              <a:ext cx="4505731" cy="914400"/>
            </a:xfrm>
            <a:prstGeom prst="line">
              <a:avLst/>
            </a:prstGeom>
            <a:ln w="28575">
              <a:solidFill>
                <a:schemeClr val="accent1">
                  <a:alpha val="5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rot="16200000" flipH="1">
              <a:off x="-1643265" y="2013812"/>
              <a:ext cx="4505731" cy="457200"/>
            </a:xfrm>
            <a:prstGeom prst="line">
              <a:avLst/>
            </a:prstGeom>
            <a:ln>
              <a:solidFill>
                <a:schemeClr val="accent1">
                  <a:alpha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rot="5400000">
              <a:off x="-1528964" y="2051912"/>
              <a:ext cx="4505731" cy="38100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rot="16200000" flipH="1">
              <a:off x="-957465" y="2013812"/>
              <a:ext cx="4505731" cy="457199"/>
            </a:xfrm>
            <a:prstGeom prst="line">
              <a:avLst/>
            </a:prstGeom>
            <a:ln w="38100">
              <a:solidFill>
                <a:schemeClr val="accent1">
                  <a:alpha val="4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rot="16200000" flipH="1">
              <a:off x="-1948065" y="2090012"/>
              <a:ext cx="4505731" cy="3048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rot="16200000" flipH="1">
              <a:off x="-652664" y="2166211"/>
              <a:ext cx="4505731" cy="152401"/>
            </a:xfrm>
            <a:prstGeom prst="line">
              <a:avLst/>
            </a:prstGeom>
            <a:ln w="57150">
              <a:solidFill>
                <a:schemeClr val="accent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rot="16200000" flipH="1">
              <a:off x="-1643265" y="2166212"/>
              <a:ext cx="4505731" cy="152400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rot="16200000" flipH="1">
              <a:off x="-1790700" y="2019300"/>
              <a:ext cx="4495800" cy="457200"/>
            </a:xfrm>
            <a:prstGeom prst="line">
              <a:avLst/>
            </a:prstGeom>
            <a:ln w="158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rot="5400000">
              <a:off x="-555510" y="1535657"/>
              <a:ext cx="4505731" cy="1413510"/>
            </a:xfrm>
            <a:prstGeom prst="line">
              <a:avLst/>
            </a:prstGeom>
            <a:ln>
              <a:solidFill>
                <a:schemeClr val="accent1">
                  <a:alpha val="39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rot="5400000">
              <a:off x="34087" y="2090964"/>
              <a:ext cx="4505731" cy="302895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rot="5400000">
              <a:off x="261735" y="2090012"/>
              <a:ext cx="4505731" cy="3048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rot="5400000">
              <a:off x="-679335" y="2040482"/>
              <a:ext cx="4505731" cy="40386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rot="16200000" flipH="1">
              <a:off x="-1467052" y="2066200"/>
              <a:ext cx="4505731" cy="352425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rot="16200000" flipH="1">
              <a:off x="-778395" y="2139542"/>
              <a:ext cx="4505731" cy="2057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rot="16200000" flipH="1">
              <a:off x="-1186065" y="2166212"/>
              <a:ext cx="4505731" cy="15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rot="16200000" flipH="1">
              <a:off x="-957465" y="2166212"/>
              <a:ext cx="4505731" cy="152400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rot="16200000" flipH="1">
              <a:off x="2242935" y="2166212"/>
              <a:ext cx="4505731" cy="15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rot="16200000" flipH="1">
              <a:off x="2052435" y="2051912"/>
              <a:ext cx="4505731" cy="381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rot="5400000">
              <a:off x="2204835" y="2051912"/>
              <a:ext cx="4505731" cy="381000"/>
            </a:xfrm>
            <a:prstGeom prst="line">
              <a:avLst/>
            </a:prstGeom>
            <a:ln w="47625">
              <a:solidFill>
                <a:schemeClr val="accent1">
                  <a:alpha val="6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 rot="5400000">
              <a:off x="452235" y="2128112"/>
              <a:ext cx="4505731" cy="228600"/>
            </a:xfrm>
            <a:prstGeom prst="line">
              <a:avLst/>
            </a:prstGeom>
            <a:ln w="28575">
              <a:solidFill>
                <a:schemeClr val="accent1">
                  <a:alpha val="5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 rot="16200000" flipH="1">
              <a:off x="376035" y="2128112"/>
              <a:ext cx="4505731" cy="2286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rot="5400000">
              <a:off x="1023735" y="2242139"/>
              <a:ext cx="4505731" cy="1588"/>
            </a:xfrm>
            <a:prstGeom prst="line">
              <a:avLst/>
            </a:prstGeom>
            <a:ln w="28575">
              <a:solidFill>
                <a:schemeClr val="accent1">
                  <a:alpha val="5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rot="16200000" flipH="1">
              <a:off x="871335" y="2013812"/>
              <a:ext cx="4505731" cy="457200"/>
            </a:xfrm>
            <a:prstGeom prst="line">
              <a:avLst/>
            </a:prstGeom>
            <a:ln w="47625">
              <a:solidFill>
                <a:schemeClr val="accent1">
                  <a:alpha val="6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 rot="5400000">
              <a:off x="985636" y="2051912"/>
              <a:ext cx="4505731" cy="38100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rot="16200000" flipH="1">
              <a:off x="1557135" y="2013812"/>
              <a:ext cx="4505731" cy="457199"/>
            </a:xfrm>
            <a:prstGeom prst="line">
              <a:avLst/>
            </a:prstGeom>
            <a:ln w="38100">
              <a:solidFill>
                <a:schemeClr val="accent1">
                  <a:alpha val="4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 rot="16200000" flipH="1">
              <a:off x="566535" y="2090012"/>
              <a:ext cx="4505731" cy="3048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 rot="16200000" flipH="1">
              <a:off x="1861936" y="2166211"/>
              <a:ext cx="4505731" cy="15240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 rot="16200000" flipH="1">
              <a:off x="871335" y="2166212"/>
              <a:ext cx="4505731" cy="152400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 rot="5400000">
              <a:off x="147435" y="2128112"/>
              <a:ext cx="4505731" cy="228600"/>
            </a:xfrm>
            <a:prstGeom prst="line">
              <a:avLst/>
            </a:prstGeom>
            <a:ln w="158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 rot="5400000">
              <a:off x="1959090" y="1535657"/>
              <a:ext cx="4505731" cy="1413510"/>
            </a:xfrm>
            <a:prstGeom prst="line">
              <a:avLst/>
            </a:prstGeom>
            <a:ln>
              <a:solidFill>
                <a:schemeClr val="accent1">
                  <a:alpha val="39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rot="5400000">
              <a:off x="2548687" y="2090964"/>
              <a:ext cx="4505731" cy="302895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rot="5400000">
              <a:off x="2776335" y="2166212"/>
              <a:ext cx="4505731" cy="15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 rot="5400000">
              <a:off x="1835265" y="2040482"/>
              <a:ext cx="4505731" cy="40386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 rot="16200000" flipH="1">
              <a:off x="1047548" y="2066200"/>
              <a:ext cx="4505731" cy="352425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 rot="16200000" flipH="1">
              <a:off x="1736205" y="2139542"/>
              <a:ext cx="4505731" cy="2057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 rot="16200000" flipH="1">
              <a:off x="1328535" y="2166212"/>
              <a:ext cx="4505731" cy="15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 rot="16200000" flipH="1">
              <a:off x="1557135" y="2166212"/>
              <a:ext cx="4505731" cy="152400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 rot="16200000" flipH="1">
              <a:off x="3919335" y="2166212"/>
              <a:ext cx="4505731" cy="152400"/>
            </a:xfrm>
            <a:prstGeom prst="line">
              <a:avLst/>
            </a:prstGeom>
            <a:ln w="57150">
              <a:solidFill>
                <a:schemeClr val="accent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 rot="16200000" flipH="1">
              <a:off x="3271636" y="2051912"/>
              <a:ext cx="4505731" cy="381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 rot="5400000">
              <a:off x="3881235" y="2051912"/>
              <a:ext cx="4505731" cy="381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 rot="5400000">
              <a:off x="3004936" y="2090012"/>
              <a:ext cx="4505730" cy="304800"/>
            </a:xfrm>
            <a:prstGeom prst="line">
              <a:avLst/>
            </a:prstGeom>
            <a:ln w="28575">
              <a:solidFill>
                <a:schemeClr val="accent1">
                  <a:alpha val="5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 rot="16200000" flipH="1">
              <a:off x="2242935" y="2013813"/>
              <a:ext cx="4505731" cy="457199"/>
            </a:xfrm>
            <a:prstGeom prst="line">
              <a:avLst/>
            </a:prstGeom>
            <a:ln w="38100">
              <a:solidFill>
                <a:schemeClr val="accent1">
                  <a:alpha val="4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 rot="16200000" flipH="1">
              <a:off x="3538336" y="2166212"/>
              <a:ext cx="4505731" cy="15240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 rot="5400000">
              <a:off x="3822180" y="1535657"/>
              <a:ext cx="4505731" cy="1413510"/>
            </a:xfrm>
            <a:prstGeom prst="line">
              <a:avLst/>
            </a:prstGeom>
            <a:ln>
              <a:solidFill>
                <a:schemeClr val="accent1">
                  <a:alpha val="56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 rot="5400000">
              <a:off x="4225087" y="2090965"/>
              <a:ext cx="4505731" cy="302895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 rot="5400000">
              <a:off x="4071735" y="2090012"/>
              <a:ext cx="4505731" cy="3048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 rot="5400000">
              <a:off x="3565005" y="2040482"/>
              <a:ext cx="4505731" cy="40386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 rot="16200000" flipH="1">
              <a:off x="3412605" y="2139542"/>
              <a:ext cx="4505731" cy="2057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 rot="16200000" flipH="1">
              <a:off x="2928735" y="2166212"/>
              <a:ext cx="4505731" cy="152400"/>
            </a:xfrm>
            <a:prstGeom prst="line">
              <a:avLst/>
            </a:prstGeom>
            <a:ln w="57150">
              <a:solidFill>
                <a:schemeClr val="accent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 rot="16200000" flipH="1">
              <a:off x="3081135" y="2166212"/>
              <a:ext cx="4505731" cy="152400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 rot="5400000">
              <a:off x="4643235" y="2128112"/>
              <a:ext cx="4505731" cy="228600"/>
            </a:xfrm>
            <a:prstGeom prst="line">
              <a:avLst/>
            </a:prstGeom>
            <a:ln w="28575">
              <a:solidFill>
                <a:schemeClr val="accent1">
                  <a:alpha val="5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 rot="16200000" flipH="1">
              <a:off x="4643234" y="2128112"/>
              <a:ext cx="4505731" cy="2286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 rot="5400000">
              <a:off x="5214735" y="2242140"/>
              <a:ext cx="4505731" cy="1588"/>
            </a:xfrm>
            <a:prstGeom prst="line">
              <a:avLst/>
            </a:prstGeom>
            <a:ln w="28575">
              <a:solidFill>
                <a:schemeClr val="accent1">
                  <a:alpha val="5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 rot="16200000" flipH="1">
              <a:off x="5062335" y="2013812"/>
              <a:ext cx="4505731" cy="457200"/>
            </a:xfrm>
            <a:prstGeom prst="line">
              <a:avLst/>
            </a:prstGeom>
            <a:ln>
              <a:solidFill>
                <a:schemeClr val="accent1">
                  <a:alpha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 rot="5400000">
              <a:off x="5176636" y="2051912"/>
              <a:ext cx="4505731" cy="38100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 rot="16200000" flipH="1">
              <a:off x="5748135" y="2013813"/>
              <a:ext cx="4505731" cy="457199"/>
            </a:xfrm>
            <a:prstGeom prst="line">
              <a:avLst/>
            </a:prstGeom>
            <a:ln w="38100">
              <a:solidFill>
                <a:schemeClr val="accent1">
                  <a:alpha val="4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 rot="16200000" flipH="1">
              <a:off x="4909935" y="2166212"/>
              <a:ext cx="4505731" cy="152400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 rot="5400000">
              <a:off x="4795635" y="2128112"/>
              <a:ext cx="4505731" cy="228600"/>
            </a:xfrm>
            <a:prstGeom prst="line">
              <a:avLst/>
            </a:prstGeom>
            <a:ln w="158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 rot="16200000" flipH="1">
              <a:off x="5390948" y="2066200"/>
              <a:ext cx="4505731" cy="352425"/>
            </a:xfrm>
            <a:prstGeom prst="line">
              <a:avLst/>
            </a:prstGeom>
            <a:ln w="15875">
              <a:solidFill>
                <a:schemeClr val="accent1">
                  <a:alpha val="7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 rot="16200000" flipH="1">
              <a:off x="5927205" y="2139542"/>
              <a:ext cx="4505731" cy="2057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 rot="16200000" flipH="1">
              <a:off x="5519535" y="2166212"/>
              <a:ext cx="4505731" cy="15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 rot="16200000" flipH="1">
              <a:off x="5748135" y="2166212"/>
              <a:ext cx="4505731" cy="152400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 rot="16200000" flipH="1">
              <a:off x="6433935" y="2166213"/>
              <a:ext cx="4505731" cy="15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 rot="16200000" flipH="1">
              <a:off x="6243435" y="2051913"/>
              <a:ext cx="4505731" cy="381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 rot="5400000">
              <a:off x="6395835" y="2051913"/>
              <a:ext cx="4505731" cy="381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 rot="16200000" flipH="1">
              <a:off x="6052936" y="2166212"/>
              <a:ext cx="4505731" cy="15240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/>
          </p:nvCxnSpPr>
          <p:spPr>
            <a:xfrm rot="5400000">
              <a:off x="6709356" y="2136834"/>
              <a:ext cx="4525755" cy="191133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 rot="5400000">
              <a:off x="6026265" y="2040483"/>
              <a:ext cx="4505731" cy="403860"/>
            </a:xfrm>
            <a:prstGeom prst="line">
              <a:avLst/>
            </a:prstGeom>
            <a:ln w="47625">
              <a:solidFill>
                <a:schemeClr val="accent1">
                  <a:alpha val="6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/>
            <p:nvPr/>
          </p:nvCxnSpPr>
          <p:spPr>
            <a:xfrm rot="16200000" flipH="1">
              <a:off x="5927205" y="2139543"/>
              <a:ext cx="4505731" cy="2057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/>
            <p:nvPr/>
          </p:nvCxnSpPr>
          <p:spPr>
            <a:xfrm rot="5400000">
              <a:off x="6738734" y="2242140"/>
              <a:ext cx="4505732" cy="1588"/>
            </a:xfrm>
            <a:prstGeom prst="line">
              <a:avLst/>
            </a:prstGeom>
            <a:ln w="158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/>
          </p:nvCxnSpPr>
          <p:spPr>
            <a:xfrm rot="5400000">
              <a:off x="3728835" y="2204312"/>
              <a:ext cx="4505731" cy="76200"/>
            </a:xfrm>
            <a:prstGeom prst="line">
              <a:avLst/>
            </a:prstGeom>
            <a:ln w="38100">
              <a:solidFill>
                <a:schemeClr val="accent1">
                  <a:alpha val="4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/>
            <p:nvPr/>
          </p:nvCxnSpPr>
          <p:spPr>
            <a:xfrm rot="16200000" flipH="1">
              <a:off x="4224135" y="2166212"/>
              <a:ext cx="4505731" cy="152400"/>
            </a:xfrm>
            <a:prstGeom prst="line">
              <a:avLst/>
            </a:prstGeom>
            <a:ln w="47625">
              <a:solidFill>
                <a:schemeClr val="accent1">
                  <a:alpha val="6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/>
          </p:nvCxnSpPr>
          <p:spPr>
            <a:xfrm rot="16200000" flipH="1">
              <a:off x="4414635" y="2051912"/>
              <a:ext cx="4505731" cy="381000"/>
            </a:xfrm>
            <a:prstGeom prst="line">
              <a:avLst/>
            </a:prstGeom>
            <a:ln w="19050">
              <a:solidFill>
                <a:schemeClr val="accent1">
                  <a:alpha val="5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/>
            <p:nvPr/>
          </p:nvCxnSpPr>
          <p:spPr>
            <a:xfrm rot="5400000">
              <a:off x="3309735" y="2090012"/>
              <a:ext cx="4505731" cy="304800"/>
            </a:xfrm>
            <a:prstGeom prst="line">
              <a:avLst/>
            </a:prstGeom>
            <a:ln w="47625">
              <a:solidFill>
                <a:schemeClr val="accent1">
                  <a:alpha val="6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/>
            <p:nvPr/>
          </p:nvCxnSpPr>
          <p:spPr>
            <a:xfrm rot="16200000" flipH="1">
              <a:off x="4324148" y="2066200"/>
              <a:ext cx="4505731" cy="352425"/>
            </a:xfrm>
            <a:prstGeom prst="line">
              <a:avLst/>
            </a:prstGeom>
            <a:ln w="15875">
              <a:solidFill>
                <a:schemeClr val="accent1">
                  <a:alpha val="7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/>
            <p:nvPr/>
          </p:nvCxnSpPr>
          <p:spPr>
            <a:xfrm rot="5400000">
              <a:off x="4948035" y="2051912"/>
              <a:ext cx="4505731" cy="381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/>
            <p:nvPr/>
          </p:nvCxnSpPr>
          <p:spPr>
            <a:xfrm rot="5400000">
              <a:off x="5405235" y="1747112"/>
              <a:ext cx="4505731" cy="990600"/>
            </a:xfrm>
            <a:prstGeom prst="line">
              <a:avLst/>
            </a:prstGeom>
            <a:ln w="28575">
              <a:solidFill>
                <a:schemeClr val="accent1">
                  <a:alpha val="5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/>
            <p:nvPr/>
          </p:nvCxnSpPr>
          <p:spPr>
            <a:xfrm rot="16200000" flipH="1">
              <a:off x="2547735" y="2013814"/>
              <a:ext cx="4505731" cy="457199"/>
            </a:xfrm>
            <a:prstGeom prst="line">
              <a:avLst/>
            </a:prstGeom>
            <a:ln w="38100">
              <a:solidFill>
                <a:schemeClr val="accent1">
                  <a:alpha val="4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4" name="Rectangle 93"/>
          <p:cNvSpPr/>
          <p:nvPr/>
        </p:nvSpPr>
        <p:spPr>
          <a:xfrm>
            <a:off x="0" y="4311168"/>
            <a:ext cx="9144000" cy="1905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kern="1200" dirty="0">
              <a:solidFill>
                <a:prstClr val="white"/>
              </a:solidFill>
              <a:latin typeface="Tw Cen MT"/>
              <a:ea typeface="+mn-ea"/>
              <a:cs typeface="+mn-cs"/>
            </a:endParaRPr>
          </a:p>
        </p:txBody>
      </p:sp>
      <p:cxnSp>
        <p:nvCxnSpPr>
          <p:cNvPr id="96" name="Straight Connector 95"/>
          <p:cNvCxnSpPr/>
          <p:nvPr/>
        </p:nvCxnSpPr>
        <p:spPr>
          <a:xfrm>
            <a:off x="0" y="4387368"/>
            <a:ext cx="9144000" cy="1588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>
            <a:off x="0" y="6138380"/>
            <a:ext cx="9144000" cy="1588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621364"/>
            <a:ext cx="8305800" cy="414649"/>
          </a:xfrm>
        </p:spPr>
        <p:txBody>
          <a:bodyPr anchor="t"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95" name="Title 94"/>
          <p:cNvSpPr>
            <a:spLocks noGrp="1"/>
          </p:cNvSpPr>
          <p:nvPr>
            <p:ph type="title"/>
          </p:nvPr>
        </p:nvSpPr>
        <p:spPr>
          <a:xfrm>
            <a:off x="457200" y="4463568"/>
            <a:ext cx="8305800" cy="11430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25.10.2021</a:t>
            </a:fld>
            <a:endParaRPr lang="ru-RU" dirty="0"/>
          </a:p>
        </p:txBody>
      </p:sp>
      <p:sp>
        <p:nvSpPr>
          <p:cNvPr id="91" name="Footer Placeholder 9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92" name="Slide Number Placeholder 9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25.10.2021</a:t>
            </a:fld>
            <a:endParaRPr lang="ru-R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 algn="ctr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 algn="ctr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25.10.2021</a:t>
            </a:fld>
            <a:endParaRPr lang="ru-RU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25.10.2021</a:t>
            </a:fld>
            <a:endParaRPr lang="ru-R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25.10.2021</a:t>
            </a:fld>
            <a:endParaRPr lang="ru-RU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00400" y="273050"/>
            <a:ext cx="548640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25.10.2021</a:t>
            </a:fld>
            <a:endParaRPr lang="ru-R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37" name="Rectangle 36"/>
          <p:cNvSpPr/>
          <p:nvPr/>
        </p:nvSpPr>
        <p:spPr>
          <a:xfrm>
            <a:off x="0" y="1563624"/>
            <a:ext cx="2761488" cy="3313176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kern="1200" dirty="0">
              <a:solidFill>
                <a:prstClr val="white"/>
              </a:solidFill>
              <a:latin typeface="Tw Cen MT"/>
              <a:ea typeface="+mn-ea"/>
              <a:cs typeface="+mn-cs"/>
            </a:endParaRPr>
          </a:p>
        </p:txBody>
      </p:sp>
      <p:cxnSp>
        <p:nvCxnSpPr>
          <p:cNvPr id="39" name="Straight Connector 38"/>
          <p:cNvCxnSpPr/>
          <p:nvPr/>
        </p:nvCxnSpPr>
        <p:spPr>
          <a:xfrm rot="5400000">
            <a:off x="1128157" y="3221339"/>
            <a:ext cx="3017520" cy="794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0" y="1712976"/>
            <a:ext cx="2651760" cy="1588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0" y="4733544"/>
            <a:ext cx="2651760" cy="1588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901952"/>
            <a:ext cx="2377440" cy="137160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tabLst>
                <a:tab pos="3830638" algn="l"/>
              </a:tabLst>
              <a:defRPr lang="en-US" sz="2600" b="1" kern="1200" cap="none" spc="20" baseline="0" dirty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2400" y="3273552"/>
            <a:ext cx="2377440" cy="137160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200400" y="381000"/>
            <a:ext cx="5562600" cy="5638800"/>
          </a:xfrm>
          <a:solidFill>
            <a:schemeClr val="bg2"/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dirty="0"/>
              <a:t>Вставка рисунка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25.10.2021</a:t>
            </a:fld>
            <a:endParaRPr lang="ru-R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33" name="Rectangle 32"/>
          <p:cNvSpPr/>
          <p:nvPr/>
        </p:nvSpPr>
        <p:spPr>
          <a:xfrm>
            <a:off x="0" y="1563624"/>
            <a:ext cx="2761488" cy="3313176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kern="1200" dirty="0">
              <a:solidFill>
                <a:prstClr val="white"/>
              </a:solidFill>
              <a:latin typeface="Tw Cen MT"/>
              <a:ea typeface="+mn-ea"/>
              <a:cs typeface="+mn-cs"/>
            </a:endParaRPr>
          </a:p>
        </p:txBody>
      </p:sp>
      <p:cxnSp>
        <p:nvCxnSpPr>
          <p:cNvPr id="34" name="Straight Connector 33"/>
          <p:cNvCxnSpPr/>
          <p:nvPr/>
        </p:nvCxnSpPr>
        <p:spPr>
          <a:xfrm rot="5400000">
            <a:off x="1128157" y="3221339"/>
            <a:ext cx="3017520" cy="794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0" y="1712976"/>
            <a:ext cx="2651760" cy="1588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0" y="4733544"/>
            <a:ext cx="2651760" cy="1588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448" y="1905000"/>
            <a:ext cx="2377440" cy="1371600"/>
          </a:xfrm>
        </p:spPr>
        <p:txBody>
          <a:bodyPr anchor="b">
            <a:normAutofit/>
          </a:bodyPr>
          <a:lstStyle>
            <a:lvl1pPr algn="l">
              <a:defRPr sz="2600" b="1" cap="none" spc="20" baseline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2400" y="3276600"/>
            <a:ext cx="2377440" cy="137160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Rectangle 189"/>
          <p:cNvSpPr/>
          <p:nvPr/>
        </p:nvSpPr>
        <p:spPr>
          <a:xfrm>
            <a:off x="149352" y="137160"/>
            <a:ext cx="8869680" cy="6583680"/>
          </a:xfrm>
          <a:prstGeom prst="rect">
            <a:avLst/>
          </a:prstGeom>
          <a:noFill/>
          <a:ln w="19050" cmpd="sng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kern="1200" dirty="0">
              <a:solidFill>
                <a:prstClr val="white"/>
              </a:solidFill>
              <a:latin typeface="Tw Cen MT"/>
              <a:ea typeface="+mn-ea"/>
              <a:cs typeface="+mn-cs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1240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4C71EC6-210F-42DE-9C53-41977AD35B3D}" type="datetimeFigureOut">
              <a:rPr lang="ru-RU" smtClean="0"/>
              <a:t>25.10.2021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31123" y="6312408"/>
            <a:ext cx="34817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1240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B19B0651-EE4F-4900-A07F-96A6BFA9D0F0}" type="slidenum">
              <a:rPr lang="ru-RU" smtClean="0"/>
              <a:t>‹#›</a:t>
            </a:fld>
            <a:endParaRPr lang="ru-RU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spcBef>
          <a:spcPct val="0"/>
        </a:spcBef>
        <a:buNone/>
        <a:tabLst>
          <a:tab pos="3830638" algn="l"/>
        </a:tabLst>
        <a:defRPr sz="3600" b="1" kern="1200" cap="none" spc="50">
          <a:ln w="13335" cmpd="sng">
            <a:solidFill>
              <a:schemeClr val="accent1">
                <a:lumMod val="50000"/>
              </a:schemeClr>
            </a:solidFill>
            <a:prstDash val="solid"/>
          </a:ln>
          <a:solidFill>
            <a:schemeClr val="accent6">
              <a:tint val="1000"/>
            </a:schemeClr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Font typeface="Arial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548640" indent="-18288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88720" indent="-22860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2860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1691640" indent="-182880" algn="l" defTabSz="914400" rtl="0" eaLnBrk="1" latinLnBrk="0" hangingPunct="1">
        <a:spcBef>
          <a:spcPct val="20000"/>
        </a:spcBef>
        <a:buClr>
          <a:schemeClr val="accent5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defTabSz="914400" rtl="0" eaLnBrk="1" latinLnBrk="0" hangingPunct="1">
        <a:spcBef>
          <a:spcPct val="20000"/>
        </a:spcBef>
        <a:buClr>
          <a:schemeClr val="accent6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48840" indent="-18288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77440" indent="-182880" algn="l" defTabSz="914400" rtl="0" eaLnBrk="1" latinLnBrk="0" hangingPunct="1">
        <a:spcBef>
          <a:spcPct val="20000"/>
        </a:spcBef>
        <a:buClr>
          <a:schemeClr val="accent6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11560" y="548681"/>
            <a:ext cx="7846640" cy="1872207"/>
          </a:xfrm>
        </p:spPr>
        <p:txBody>
          <a:bodyPr>
            <a:normAutofit/>
          </a:bodyPr>
          <a:lstStyle/>
          <a:p>
            <a:endParaRPr lang="ru-RU" sz="5400" b="1" i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3635896" y="5373216"/>
            <a:ext cx="5328592" cy="1224136"/>
          </a:xfrm>
        </p:spPr>
        <p:txBody>
          <a:bodyPr>
            <a:normAutofit/>
          </a:bodyPr>
          <a:lstStyle/>
          <a:p>
            <a:endParaRPr lang="ru-RU" sz="2400" dirty="0">
              <a:solidFill>
                <a:schemeClr val="tx1"/>
              </a:solidFill>
            </a:endParaRPr>
          </a:p>
        </p:txBody>
      </p:sp>
      <p:pic>
        <p:nvPicPr>
          <p:cNvPr id="1026" name="Picture 2" descr="D:\Users\Evseevi.WIN-44GNGCALG33\Desktop\b5b545bac54d522731c2fee1bc19dbd0 (1)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4661" y="-74752"/>
            <a:ext cx="9907583" cy="6993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709482" y="0"/>
            <a:ext cx="79928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5400" b="1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Время жизни вселенной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-174661" y="867497"/>
            <a:ext cx="322418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Подготовила Евсеева  Татьяна Олеговна , </a:t>
            </a:r>
            <a:r>
              <a:rPr lang="ru-RU" sz="2000" b="1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8 </a:t>
            </a:r>
            <a:r>
              <a:rPr lang="ru-RU" sz="2000" b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класс, школа- </a:t>
            </a:r>
            <a:r>
              <a:rPr lang="ru-RU" sz="2000" b="1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Лицей № 281</a:t>
            </a:r>
            <a:endParaRPr lang="ru-RU" sz="2000" b="1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endParaRPr lang="ru-RU" sz="2000" b="1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r>
              <a:rPr lang="ru-RU" sz="2000" b="1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204 группа</a:t>
            </a:r>
            <a:r>
              <a:rPr lang="ru-RU" sz="2000" b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, научный руководитель- Миронова Светлана Михайловна </a:t>
            </a:r>
          </a:p>
          <a:p>
            <a:r>
              <a:rPr lang="ru-RU" sz="2000" b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Санкт-Петербург  </a:t>
            </a:r>
          </a:p>
          <a:p>
            <a:r>
              <a:rPr lang="ru-RU" sz="2000" b="1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2021 </a:t>
            </a:r>
            <a:r>
              <a:rPr lang="ru-RU" sz="2000" b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год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155448" y="951664"/>
            <a:ext cx="25202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/>
              <a:t>ГБНОУ» СПБ ГДТЮ, </a:t>
            </a:r>
          </a:p>
          <a:p>
            <a:r>
              <a:rPr lang="ru-RU" sz="2000" b="1" dirty="0"/>
              <a:t>коллектив-ЮКК</a:t>
            </a:r>
          </a:p>
        </p:txBody>
      </p:sp>
    </p:spTree>
    <p:extLst>
      <p:ext uri="{BB962C8B-B14F-4D97-AF65-F5344CB8AC3E}">
        <p14:creationId xmlns:p14="http://schemas.microsoft.com/office/powerpoint/2010/main" val="3514825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Оценки постоянной Хаббла</a:t>
            </a:r>
            <a:endParaRPr lang="ru-RU" dirty="0"/>
          </a:p>
        </p:txBody>
      </p:sp>
      <p:graphicFrame>
        <p:nvGraphicFramePr>
          <p:cNvPr id="21" name="Объект 20">
            <a:extLst>
              <a:ext uri="{FF2B5EF4-FFF2-40B4-BE49-F238E27FC236}">
                <a16:creationId xmlns:a16="http://schemas.microsoft.com/office/drawing/2014/main" id="{CA8332B8-9878-4390-A61A-534F637E6BD4}"/>
              </a:ext>
            </a:extLst>
          </p:cNvPr>
          <p:cNvGraphicFramePr>
            <a:graphicFrameLocks noGrp="1"/>
          </p:cNvGraphicFramePr>
          <p:nvPr>
            <p:ph sz="half" idx="1"/>
          </p:nvPr>
        </p:nvGraphicFramePr>
        <p:xfrm>
          <a:off x="457200" y="1600200"/>
          <a:ext cx="4038600" cy="45259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32" name="Объект 31">
            <a:extLst>
              <a:ext uri="{FF2B5EF4-FFF2-40B4-BE49-F238E27FC236}">
                <a16:creationId xmlns:a16="http://schemas.microsoft.com/office/drawing/2014/main" id="{954D3EFF-8505-452D-BC7F-C6439997E4F7}"/>
              </a:ext>
            </a:extLst>
          </p:cNvPr>
          <p:cNvGraphicFramePr>
            <a:graphicFrameLocks noGrp="1"/>
          </p:cNvGraphicFramePr>
          <p:nvPr>
            <p:ph sz="half" idx="2"/>
          </p:nvPr>
        </p:nvGraphicFramePr>
        <p:xfrm>
          <a:off x="4648200" y="1600200"/>
          <a:ext cx="4038600" cy="45259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414586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274638"/>
            <a:ext cx="8784976" cy="1143000"/>
          </a:xfrm>
        </p:spPr>
        <p:txBody>
          <a:bodyPr>
            <a:normAutofit/>
          </a:bodyPr>
          <a:lstStyle/>
          <a:p>
            <a:r>
              <a:rPr lang="ru-RU" dirty="0"/>
              <a:t>Современные оценки постоянной Хаббла</a:t>
            </a:r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628800"/>
            <a:ext cx="7056784" cy="50405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09971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>
                <a:solidFill>
                  <a:srgbClr val="F5C1F6"/>
                </a:solidFill>
                <a:latin typeface="+mn-lt"/>
                <a:cs typeface="Times New Roman" panose="02020603050405020304" pitchFamily="18" charset="0"/>
              </a:rPr>
              <a:t>Возраст самых старых объектов во Вселенной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1356377"/>
            <a:ext cx="8229600" cy="2692896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должен быть меньше, чем возраст Вселенной</a:t>
            </a:r>
          </a:p>
          <a:p>
            <a:pPr marL="0" indent="0">
              <a:buNone/>
            </a:pPr>
            <a:endParaRPr lang="ru-RU" dirty="0"/>
          </a:p>
          <a:p>
            <a:r>
              <a:rPr lang="ru-RU" dirty="0"/>
              <a:t>Старые звездные скопления</a:t>
            </a:r>
          </a:p>
          <a:p>
            <a:r>
              <a:rPr lang="en-US" dirty="0"/>
              <a:t>G-</a:t>
            </a:r>
            <a:r>
              <a:rPr lang="ru-RU" dirty="0"/>
              <a:t>карлики(звезды малой массы)</a:t>
            </a:r>
          </a:p>
          <a:p>
            <a:r>
              <a:rPr lang="ru-RU" dirty="0"/>
              <a:t>Карликовые галактики класса </a:t>
            </a:r>
            <a:r>
              <a:rPr lang="en-US" dirty="0"/>
              <a:t>BCDG</a:t>
            </a:r>
            <a:endParaRPr lang="ru-RU" dirty="0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08945DFA-2E4B-4308-98FF-BA1F64CBE873}"/>
              </a:ext>
            </a:extLst>
          </p:cNvPr>
          <p:cNvSpPr/>
          <p:nvPr/>
        </p:nvSpPr>
        <p:spPr>
          <a:xfrm>
            <a:off x="5508104" y="2276872"/>
            <a:ext cx="3456384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ru-RU" sz="2600" dirty="0"/>
              <a:t>12,4 - 12,7 млрд лет</a:t>
            </a:r>
          </a:p>
          <a:p>
            <a:pPr algn="r"/>
            <a:r>
              <a:rPr lang="en-US" sz="2600" dirty="0"/>
              <a:t>~10</a:t>
            </a:r>
            <a:r>
              <a:rPr lang="ru-RU" sz="2600" dirty="0"/>
              <a:t> млрд лет</a:t>
            </a:r>
            <a:br>
              <a:rPr lang="ru-RU" sz="2600" dirty="0"/>
            </a:br>
            <a:r>
              <a:rPr lang="ru-RU" sz="2600" dirty="0"/>
              <a:t>более 13 млрд лет</a:t>
            </a:r>
          </a:p>
        </p:txBody>
      </p:sp>
      <p:pic>
        <p:nvPicPr>
          <p:cNvPr id="2052" name="Picture 4" descr="Файл:NGC 1705.jpg">
            <a:extLst>
              <a:ext uri="{FF2B5EF4-FFF2-40B4-BE49-F238E27FC236}">
                <a16:creationId xmlns:a16="http://schemas.microsoft.com/office/drawing/2014/main" id="{7382C155-F11B-4FCE-ABF6-17DFD962C7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01" b="21170"/>
          <a:stretch/>
        </p:blipFill>
        <p:spPr bwMode="auto">
          <a:xfrm>
            <a:off x="5306761" y="3695381"/>
            <a:ext cx="2701607" cy="2181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23C9A424-E12B-4F0B-87F1-4E6FC0584715}"/>
              </a:ext>
            </a:extLst>
          </p:cNvPr>
          <p:cNvSpPr/>
          <p:nvPr/>
        </p:nvSpPr>
        <p:spPr>
          <a:xfrm>
            <a:off x="5652120" y="5914195"/>
            <a:ext cx="196489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NGC 1705</a:t>
            </a:r>
            <a:r>
              <a:rPr lang="ru-RU" sz="24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/>
            </a:r>
            <a:br>
              <a:rPr lang="ru-RU" sz="24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4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(13 </a:t>
            </a:r>
            <a:r>
              <a:rPr lang="ru-RU" sz="24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млрд лет</a:t>
            </a:r>
            <a:r>
              <a:rPr lang="en-US" sz="24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  <p:pic>
        <p:nvPicPr>
          <p:cNvPr id="2054" name="Picture 6" descr="https://hi-news.ru/wp-content/uploads/2017/09/0-x-oWBXHfOWHXh5Qa-.jpg">
            <a:extLst>
              <a:ext uri="{FF2B5EF4-FFF2-40B4-BE49-F238E27FC236}">
                <a16:creationId xmlns:a16="http://schemas.microsoft.com/office/drawing/2014/main" id="{C14EB30B-8F3E-456C-A7E9-E9FFB4B198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50" t="32150" r="25850" b="29258"/>
          <a:stretch/>
        </p:blipFill>
        <p:spPr bwMode="auto">
          <a:xfrm>
            <a:off x="1259632" y="3695381"/>
            <a:ext cx="2849490" cy="2181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D99F397E-486E-4188-A18A-EE82BAFC0791}"/>
              </a:ext>
            </a:extLst>
          </p:cNvPr>
          <p:cNvSpPr/>
          <p:nvPr/>
        </p:nvSpPr>
        <p:spPr>
          <a:xfrm>
            <a:off x="1199900" y="5897938"/>
            <a:ext cx="305243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SDSS J102915+172927 </a:t>
            </a:r>
            <a:endParaRPr lang="ru-RU" sz="2400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sz="24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(13 </a:t>
            </a:r>
            <a:r>
              <a:rPr lang="ru-RU" sz="24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млрд лет</a:t>
            </a:r>
            <a:r>
              <a:rPr lang="en-US" sz="24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ru-RU" sz="2400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6304383"/>
      </p:ext>
    </p:extLst>
  </p:cSld>
  <p:clrMapOvr>
    <a:masterClrMapping/>
  </p:clrMapOvr>
  <p:transition spd="slow">
    <p:wheel spokes="1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rgbClr val="F5C1F6"/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Выводы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lvl="1">
              <a:buFont typeface="Wingdings" panose="05000000000000000000" pitchFamily="2" charset="2"/>
              <a:buChar char="v"/>
            </a:pPr>
            <a:r>
              <a:rPr lang="ru-RU" sz="2800" dirty="0">
                <a:solidFill>
                  <a:schemeClr val="accent5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Рассмотрела различные способы оценки возраста Вселенной (постоянная Хаббла, старые объекты Вселенной).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ru-RU" sz="2800" dirty="0">
                <a:solidFill>
                  <a:schemeClr val="accent5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Выполнен обзор оценок постоянной Хаббла за последние 70 лет.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ru-RU" sz="2800" dirty="0">
                <a:solidFill>
                  <a:schemeClr val="accent5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Вычислен по упрощённой формуле возраст Вселенной.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ru-RU" sz="2800" dirty="0">
                <a:solidFill>
                  <a:schemeClr val="accent5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Рассмотрена точная формула определения возраста  Вселенной</a:t>
            </a:r>
            <a:r>
              <a:rPr lang="ru-RU" sz="2800" dirty="0">
                <a:solidFill>
                  <a:schemeClr val="accent5">
                    <a:lumMod val="40000"/>
                    <a:lumOff val="60000"/>
                  </a:schemeClr>
                </a:solidFill>
                <a:latin typeface="ISOCPEUR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21931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2FDF4E5-CA85-4B7D-B227-A1374366F7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188640"/>
            <a:ext cx="8229600" cy="651744"/>
          </a:xfrm>
        </p:spPr>
        <p:txBody>
          <a:bodyPr/>
          <a:lstStyle/>
          <a:p>
            <a:r>
              <a:rPr lang="ru-RU" dirty="0"/>
              <a:t>Список литературы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1E5EC44-AE22-45FD-A4C0-1C9A7D9469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40384"/>
            <a:ext cx="8229600" cy="5828976"/>
          </a:xfrm>
        </p:spPr>
        <p:txBody>
          <a:bodyPr>
            <a:normAutofit/>
          </a:bodyPr>
          <a:lstStyle/>
          <a:p>
            <a:pPr lvl="0"/>
            <a:r>
              <a:rPr lang="en-US" sz="800" dirty="0"/>
              <a:t>Astrophysics data system (https://ui.adsabs.harvard.edu/)</a:t>
            </a:r>
            <a:endParaRPr lang="ru-RU" sz="800" dirty="0"/>
          </a:p>
          <a:p>
            <a:pPr lvl="0"/>
            <a:r>
              <a:rPr lang="en-US" sz="800" dirty="0"/>
              <a:t>https:\\ </a:t>
            </a:r>
            <a:r>
              <a:rPr lang="en-US" sz="800" dirty="0" err="1"/>
              <a:t>ru</a:t>
            </a:r>
            <a:r>
              <a:rPr lang="en-US" sz="800" dirty="0"/>
              <a:t>. </a:t>
            </a:r>
            <a:r>
              <a:rPr lang="en-US" sz="800" dirty="0" err="1"/>
              <a:t>wikipedia</a:t>
            </a:r>
            <a:r>
              <a:rPr lang="en-US" sz="800" dirty="0"/>
              <a:t>. org \ wiki \</a:t>
            </a:r>
            <a:endParaRPr lang="ru-RU" sz="800" dirty="0"/>
          </a:p>
          <a:p>
            <a:pPr lvl="0"/>
            <a:r>
              <a:rPr lang="en-US" sz="800" dirty="0"/>
              <a:t>http:\\ www. </a:t>
            </a:r>
            <a:r>
              <a:rPr lang="en-US" sz="800" dirty="0" err="1"/>
              <a:t>astronet</a:t>
            </a:r>
            <a:r>
              <a:rPr lang="en-US" sz="800" dirty="0"/>
              <a:t>. </a:t>
            </a:r>
            <a:r>
              <a:rPr lang="en-US" sz="800" dirty="0" err="1"/>
              <a:t>ru</a:t>
            </a:r>
            <a:r>
              <a:rPr lang="en-US" sz="800" dirty="0"/>
              <a:t>.\ </a:t>
            </a:r>
            <a:r>
              <a:rPr lang="en-US" sz="800" dirty="0" err="1"/>
              <a:t>db</a:t>
            </a:r>
            <a:r>
              <a:rPr lang="en-US" sz="800" dirty="0"/>
              <a:t>\ </a:t>
            </a:r>
            <a:r>
              <a:rPr lang="en-US" sz="800" dirty="0" err="1"/>
              <a:t>msg</a:t>
            </a:r>
            <a:r>
              <a:rPr lang="en-US" sz="800" dirty="0"/>
              <a:t>\ 1166311</a:t>
            </a:r>
            <a:endParaRPr lang="ru-RU" sz="800" dirty="0"/>
          </a:p>
          <a:p>
            <a:r>
              <a:rPr lang="en-US" sz="800" dirty="0"/>
              <a:t>https:\\ vo. </a:t>
            </a:r>
            <a:r>
              <a:rPr lang="en-US" sz="800" dirty="0" err="1"/>
              <a:t>astro</a:t>
            </a:r>
            <a:r>
              <a:rPr lang="en-US" sz="800" dirty="0"/>
              <a:t>. </a:t>
            </a:r>
            <a:r>
              <a:rPr lang="en-US" sz="800" dirty="0" err="1"/>
              <a:t>spbu</a:t>
            </a:r>
            <a:r>
              <a:rPr lang="en-US" sz="800" dirty="0"/>
              <a:t>. </a:t>
            </a:r>
            <a:r>
              <a:rPr lang="en-US" sz="800" dirty="0" err="1"/>
              <a:t>ru</a:t>
            </a:r>
            <a:r>
              <a:rPr lang="en-US" sz="800" dirty="0"/>
              <a:t>.\ </a:t>
            </a:r>
            <a:r>
              <a:rPr lang="en-US" sz="800" dirty="0" smtClean="0"/>
              <a:t>downloads</a:t>
            </a:r>
            <a:r>
              <a:rPr lang="ru-RU" sz="800" dirty="0"/>
              <a:t> </a:t>
            </a:r>
            <a:endParaRPr lang="ru-RU" sz="800" dirty="0" smtClean="0"/>
          </a:p>
          <a:p>
            <a:r>
              <a:rPr lang="ru-RU" sz="800" dirty="0" smtClean="0"/>
              <a:t>(</a:t>
            </a:r>
            <a:r>
              <a:rPr lang="ru-RU" sz="800" dirty="0"/>
              <a:t>1956) </a:t>
            </a:r>
            <a:r>
              <a:rPr lang="en-US" sz="800" dirty="0" err="1"/>
              <a:t>Humason</a:t>
            </a:r>
            <a:r>
              <a:rPr lang="en-US" sz="800" dirty="0"/>
              <a:t> M.L., </a:t>
            </a:r>
            <a:r>
              <a:rPr lang="en-US" sz="800" dirty="0" err="1"/>
              <a:t>Mayall</a:t>
            </a:r>
            <a:r>
              <a:rPr lang="en-US" sz="800" dirty="0"/>
              <a:t> N.U. and </a:t>
            </a:r>
            <a:r>
              <a:rPr lang="en-US" sz="800" dirty="0" err="1"/>
              <a:t>Sandage</a:t>
            </a:r>
            <a:r>
              <a:rPr lang="en-US" sz="800" dirty="0"/>
              <a:t> A.R, Redshifts and magnitudes of extragalactic nebulae </a:t>
            </a:r>
            <a:endParaRPr lang="ru-RU" sz="800" dirty="0" smtClean="0"/>
          </a:p>
          <a:p>
            <a:r>
              <a:rPr lang="ru-RU" sz="800" dirty="0"/>
              <a:t>(1998) </a:t>
            </a:r>
            <a:r>
              <a:rPr lang="en-US" sz="800" dirty="0" err="1"/>
              <a:t>Xiangdong</a:t>
            </a:r>
            <a:r>
              <a:rPr lang="en-US" sz="800" dirty="0"/>
              <a:t> Shi, Expectations for the Difference between Local and Global Measurements of the Hubble Constant, The Astronomical Journal, </a:t>
            </a:r>
            <a:r>
              <a:rPr lang="en-US" sz="800" dirty="0" smtClean="0"/>
              <a:t>493:519–522</a:t>
            </a:r>
            <a:endParaRPr lang="ru-RU" sz="800" dirty="0" smtClean="0"/>
          </a:p>
          <a:p>
            <a:pPr lvl="0"/>
            <a:r>
              <a:rPr lang="ru-RU" sz="800" dirty="0" smtClean="0"/>
              <a:t>(</a:t>
            </a:r>
            <a:r>
              <a:rPr lang="ru-RU" sz="800" dirty="0" smtClean="0"/>
              <a:t>2015) </a:t>
            </a:r>
            <a:r>
              <a:rPr lang="en-US" sz="800" dirty="0" smtClean="0"/>
              <a:t>Neal Jackson, The Hubble Constant, Living Rev. Relativity, 18, </a:t>
            </a:r>
            <a:endParaRPr lang="ru-RU" sz="800" dirty="0" smtClean="0"/>
          </a:p>
          <a:p>
            <a:r>
              <a:rPr lang="ru-RU" sz="800" dirty="0" smtClean="0"/>
              <a:t>(</a:t>
            </a:r>
            <a:r>
              <a:rPr lang="ru-RU" sz="800" dirty="0"/>
              <a:t>2015-2016)</a:t>
            </a:r>
            <a:r>
              <a:rPr lang="en-US" sz="800" dirty="0"/>
              <a:t> Planck Collaboration. Planck  results : XIII. Cosmological parameters : [</a:t>
            </a:r>
            <a:r>
              <a:rPr lang="ru-RU" sz="800" dirty="0" err="1"/>
              <a:t>англ</a:t>
            </a:r>
            <a:r>
              <a:rPr lang="en-US" sz="800" dirty="0"/>
              <a:t>.] // Astronomy and Astrophysics. </a:t>
            </a:r>
            <a:endParaRPr lang="ru-RU" sz="800" dirty="0"/>
          </a:p>
          <a:p>
            <a:pPr lvl="0"/>
            <a:r>
              <a:rPr lang="ru-RU" sz="800" dirty="0" smtClean="0"/>
              <a:t>(</a:t>
            </a:r>
            <a:r>
              <a:rPr lang="ru-RU" sz="800" dirty="0"/>
              <a:t>2017)</a:t>
            </a:r>
            <a:r>
              <a:rPr lang="en-US" sz="800" dirty="0"/>
              <a:t> </a:t>
            </a:r>
            <a:r>
              <a:rPr lang="en-US" sz="800" dirty="0" err="1"/>
              <a:t>Alam</a:t>
            </a:r>
            <a:r>
              <a:rPr lang="en-US" sz="800" dirty="0"/>
              <a:t>, </a:t>
            </a:r>
            <a:r>
              <a:rPr lang="en-US" sz="800" dirty="0" err="1"/>
              <a:t>Shadab</a:t>
            </a:r>
            <a:r>
              <a:rPr lang="en-US" sz="800" dirty="0"/>
              <a:t>, et al. , The clustering of galaxies in the completed SDSS-III Baryon Oscillation Spectroscopic Survey: cosmological analysis of the DR12 galaxy sample</a:t>
            </a:r>
            <a:endParaRPr lang="ru-RU" sz="800" dirty="0"/>
          </a:p>
          <a:p>
            <a:pPr lvl="0"/>
            <a:r>
              <a:rPr lang="ru-RU" sz="800" dirty="0"/>
              <a:t>(2017)</a:t>
            </a:r>
            <a:r>
              <a:rPr lang="en-US" sz="800" dirty="0"/>
              <a:t> Zhao, Gong-Bo, et al.  , Dynamical dark energy in light of the latest observations</a:t>
            </a:r>
            <a:endParaRPr lang="ru-RU" sz="800" dirty="0"/>
          </a:p>
          <a:p>
            <a:pPr lvl="0"/>
            <a:r>
              <a:rPr lang="ru-RU" sz="800" dirty="0"/>
              <a:t>(2017)</a:t>
            </a:r>
            <a:r>
              <a:rPr lang="en-US" sz="800" dirty="0"/>
              <a:t> Wei, Jun-</a:t>
            </a:r>
            <a:r>
              <a:rPr lang="en-US" sz="800" dirty="0" err="1"/>
              <a:t>Jie</a:t>
            </a:r>
            <a:r>
              <a:rPr lang="en-US" sz="800" dirty="0"/>
              <a:t>, et al. , An Improved Method to Measure the Cosmic Curvature</a:t>
            </a:r>
            <a:endParaRPr lang="ru-RU" sz="800" dirty="0"/>
          </a:p>
          <a:p>
            <a:pPr lvl="0"/>
            <a:r>
              <a:rPr lang="ru-RU" sz="800" dirty="0"/>
              <a:t>(2017)</a:t>
            </a:r>
            <a:r>
              <a:rPr lang="en-US" sz="800" dirty="0"/>
              <a:t> </a:t>
            </a:r>
            <a:r>
              <a:rPr lang="en-US" sz="800" dirty="0" err="1"/>
              <a:t>Bonvin</a:t>
            </a:r>
            <a:r>
              <a:rPr lang="en-US" sz="800" dirty="0"/>
              <a:t>, V.; et al. , H0LiCOW - V. New COSMOGRAIL time delays of HE 0435-1223: H0 to 3.8 per cent precision from strong lensing in a flat </a:t>
            </a:r>
            <a:r>
              <a:rPr lang="ru-RU" sz="800" dirty="0"/>
              <a:t>Λ</a:t>
            </a:r>
            <a:r>
              <a:rPr lang="en-US" sz="800" dirty="0"/>
              <a:t>CDM model</a:t>
            </a:r>
            <a:endParaRPr lang="ru-RU" sz="800" dirty="0"/>
          </a:p>
          <a:p>
            <a:pPr lvl="0"/>
            <a:r>
              <a:rPr lang="ru-RU" sz="800" dirty="0"/>
              <a:t>(2017)</a:t>
            </a:r>
            <a:r>
              <a:rPr lang="en-US" sz="800" dirty="0"/>
              <a:t> Wong, Kenneth C, et al. </a:t>
            </a:r>
            <a:r>
              <a:rPr lang="ru-RU" sz="800" dirty="0"/>
              <a:t>, H0 = 73.1, H0LiCOW - IV. </a:t>
            </a:r>
            <a:r>
              <a:rPr lang="en-US" sz="800" dirty="0"/>
              <a:t>Lens mass model of HE 0435-1223 and blind measurement of its time-delay distance for </a:t>
            </a:r>
            <a:r>
              <a:rPr lang="en-US" sz="800" dirty="0" smtClean="0"/>
              <a:t>cosmology</a:t>
            </a:r>
            <a:endParaRPr lang="ru-RU" sz="800" dirty="0" smtClean="0"/>
          </a:p>
          <a:p>
            <a:pPr lvl="0"/>
            <a:r>
              <a:rPr lang="ru-RU" sz="800" dirty="0"/>
              <a:t>(2018)</a:t>
            </a:r>
            <a:r>
              <a:rPr lang="en-US" sz="800" dirty="0"/>
              <a:t> Wong, Kenneth C.,  , Cosmology from Gravitational Lens Time Delays</a:t>
            </a:r>
            <a:endParaRPr lang="ru-RU" sz="800" dirty="0"/>
          </a:p>
          <a:p>
            <a:pPr lvl="0"/>
            <a:r>
              <a:rPr lang="ru-RU" sz="800" dirty="0"/>
              <a:t>(2018)</a:t>
            </a:r>
            <a:r>
              <a:rPr lang="en-US" sz="800" dirty="0"/>
              <a:t> da Silva, G. </a:t>
            </a:r>
            <a:r>
              <a:rPr lang="en-US" sz="800" dirty="0" err="1"/>
              <a:t>Pordeus</a:t>
            </a:r>
            <a:r>
              <a:rPr lang="en-US" sz="800" dirty="0"/>
              <a:t>;, et al.  , A More Accurate and Competitive Estimative of H0 in Intermediate Redshifts</a:t>
            </a:r>
            <a:endParaRPr lang="ru-RU" sz="800" dirty="0"/>
          </a:p>
          <a:p>
            <a:pPr lvl="0"/>
            <a:r>
              <a:rPr lang="ru-RU" sz="800" dirty="0"/>
              <a:t>(2018)</a:t>
            </a:r>
            <a:r>
              <a:rPr lang="en-US" sz="800" dirty="0"/>
              <a:t> </a:t>
            </a:r>
            <a:r>
              <a:rPr lang="en-US" sz="800" dirty="0" err="1"/>
              <a:t>Braatz</a:t>
            </a:r>
            <a:r>
              <a:rPr lang="en-US" sz="800" dirty="0"/>
              <a:t>, James;, et al. , H0 = 69.3, A Measurement of the Hubble Constant by the </a:t>
            </a:r>
            <a:r>
              <a:rPr lang="en-US" sz="800" dirty="0" err="1"/>
              <a:t>Megamaser</a:t>
            </a:r>
            <a:r>
              <a:rPr lang="en-US" sz="800" dirty="0"/>
              <a:t> Cosmology Project</a:t>
            </a:r>
            <a:endParaRPr lang="ru-RU" sz="800" dirty="0"/>
          </a:p>
          <a:p>
            <a:pPr lvl="0"/>
            <a:r>
              <a:rPr lang="ru-RU" sz="800" dirty="0"/>
              <a:t>(2018)</a:t>
            </a:r>
            <a:r>
              <a:rPr lang="en-US" sz="800" dirty="0"/>
              <a:t> </a:t>
            </a:r>
            <a:r>
              <a:rPr lang="en-US" sz="800" dirty="0" err="1"/>
              <a:t>Cantiello</a:t>
            </a:r>
            <a:r>
              <a:rPr lang="en-US" sz="800" dirty="0"/>
              <a:t>, Michele, et al. , A Precise Distance to the Host Galaxy of the Binary Neutron Star Merger GW170817 Using Surface Brightness </a:t>
            </a:r>
            <a:r>
              <a:rPr lang="en-US" sz="800" dirty="0" smtClean="0"/>
              <a:t>Fluctuations</a:t>
            </a:r>
            <a:endParaRPr lang="ru-RU" sz="800" dirty="0" smtClean="0"/>
          </a:p>
          <a:p>
            <a:pPr lvl="0"/>
            <a:r>
              <a:rPr lang="ru-RU" sz="800" dirty="0" smtClean="0"/>
              <a:t>(</a:t>
            </a:r>
            <a:r>
              <a:rPr lang="ru-RU" sz="800" dirty="0"/>
              <a:t>2019) </a:t>
            </a:r>
            <a:r>
              <a:rPr lang="en-US" sz="800" dirty="0"/>
              <a:t>Wan, </a:t>
            </a:r>
            <a:r>
              <a:rPr lang="en-US" sz="800" dirty="0" err="1"/>
              <a:t>Hao</a:t>
            </a:r>
            <a:r>
              <a:rPr lang="en-US" sz="800" dirty="0"/>
              <a:t>-Yi;, et al. , Testing the Rh = </a:t>
            </a:r>
            <a:r>
              <a:rPr lang="en-US" sz="800" dirty="0" err="1"/>
              <a:t>ct</a:t>
            </a:r>
            <a:r>
              <a:rPr lang="en-US" sz="800" dirty="0"/>
              <a:t> universe jointly with the redshift-dependent expansion rate and angular-diameter and luminosity distances</a:t>
            </a:r>
            <a:endParaRPr lang="ru-RU" sz="800" dirty="0"/>
          </a:p>
          <a:p>
            <a:pPr lvl="0"/>
            <a:r>
              <a:rPr lang="ru-RU" sz="800" dirty="0"/>
              <a:t>(2019) </a:t>
            </a:r>
            <a:r>
              <a:rPr lang="en-US" sz="800" dirty="0"/>
              <a:t> Chen, Geoff C. -F.;, et al. , A SHARP view of H0LiCOW: H0 from three time-delay gravitational lens systems with adaptive optics imaging</a:t>
            </a:r>
            <a:endParaRPr lang="ru-RU" sz="800" dirty="0"/>
          </a:p>
          <a:p>
            <a:pPr lvl="0"/>
            <a:r>
              <a:rPr lang="ru-RU" sz="800" dirty="0"/>
              <a:t>(2019)</a:t>
            </a:r>
            <a:r>
              <a:rPr lang="en-US" sz="800" dirty="0"/>
              <a:t> </a:t>
            </a:r>
            <a:r>
              <a:rPr lang="en-US" sz="800" dirty="0" err="1"/>
              <a:t>Domínguez</a:t>
            </a:r>
            <a:r>
              <a:rPr lang="en-US" sz="800" dirty="0"/>
              <a:t>, A, et al. , A New Measurement of the Hubble Constant and Matter Content of the Universe Using Extragalactic Background Light </a:t>
            </a:r>
            <a:r>
              <a:rPr lang="ru-RU" sz="800" dirty="0"/>
              <a:t>γ</a:t>
            </a:r>
            <a:r>
              <a:rPr lang="en-US" sz="800" dirty="0"/>
              <a:t>-Ray Attenuation.</a:t>
            </a:r>
            <a:endParaRPr lang="ru-RU" sz="800" dirty="0"/>
          </a:p>
          <a:p>
            <a:pPr lvl="0"/>
            <a:r>
              <a:rPr lang="ru-RU" sz="800" dirty="0"/>
              <a:t>(2019)</a:t>
            </a:r>
            <a:r>
              <a:rPr lang="en-US" sz="800" dirty="0"/>
              <a:t> Anderson, Richard I., , Towards a 1% measurement of the Hubble constant: accounting for time dilation in variable-star light curves</a:t>
            </a:r>
            <a:endParaRPr lang="ru-RU" sz="800" dirty="0"/>
          </a:p>
          <a:p>
            <a:pPr lvl="0"/>
            <a:r>
              <a:rPr lang="ru-RU" sz="800" dirty="0"/>
              <a:t>(2019)</a:t>
            </a:r>
            <a:r>
              <a:rPr lang="en-US" sz="800" dirty="0"/>
              <a:t> </a:t>
            </a:r>
            <a:r>
              <a:rPr lang="en-US" sz="800" dirty="0" err="1"/>
              <a:t>Cuceu</a:t>
            </a:r>
            <a:r>
              <a:rPr lang="en-US" sz="800" dirty="0"/>
              <a:t>, Andrei;, et al. , Baryon Acoustic Oscillations and the Hubble constant: past, present and </a:t>
            </a:r>
            <a:r>
              <a:rPr lang="en-US" sz="800" dirty="0" smtClean="0"/>
              <a:t>future</a:t>
            </a:r>
            <a:endParaRPr lang="ru-RU" sz="800" dirty="0" smtClean="0"/>
          </a:p>
          <a:p>
            <a:r>
              <a:rPr lang="ru-RU" sz="800" dirty="0"/>
              <a:t>(2019)</a:t>
            </a:r>
            <a:r>
              <a:rPr lang="en-US" sz="800" dirty="0"/>
              <a:t> </a:t>
            </a:r>
            <a:r>
              <a:rPr lang="en-US" sz="800" dirty="0" err="1"/>
              <a:t>Riess</a:t>
            </a:r>
            <a:r>
              <a:rPr lang="en-US" sz="800" dirty="0"/>
              <a:t>, Adam G. et al. (2019), Large </a:t>
            </a:r>
            <a:r>
              <a:rPr lang="en-US" sz="800" dirty="0" err="1"/>
              <a:t>Magellanic</a:t>
            </a:r>
            <a:r>
              <a:rPr lang="en-US" sz="800" dirty="0"/>
              <a:t> Cloud Cepheid Standards Provide a 1% Foundation for the Determination of the Hubble Constant and Stronger Evidence for Physics beyond </a:t>
            </a:r>
            <a:r>
              <a:rPr lang="ru-RU" sz="800" dirty="0"/>
              <a:t>Λ</a:t>
            </a:r>
            <a:r>
              <a:rPr lang="en-US" sz="800" dirty="0" smtClean="0"/>
              <a:t>CDM</a:t>
            </a:r>
            <a:endParaRPr lang="ru-RU" sz="800" dirty="0" smtClean="0"/>
          </a:p>
          <a:p>
            <a:pPr lvl="0"/>
            <a:r>
              <a:rPr lang="ru-RU" sz="800" dirty="0"/>
              <a:t>(2020)</a:t>
            </a:r>
            <a:r>
              <a:rPr lang="en-US" sz="800" dirty="0"/>
              <a:t> </a:t>
            </a:r>
            <a:r>
              <a:rPr lang="en-US" sz="800" dirty="0" err="1"/>
              <a:t>Birrer</a:t>
            </a:r>
            <a:r>
              <a:rPr lang="en-US" sz="800" dirty="0"/>
              <a:t>, S, et al.  TDCOSMO. IV. Hierarchical time-delay cosmography – joint inference of the Hubble constant and galaxy density profiles</a:t>
            </a:r>
            <a:endParaRPr lang="ru-RU" sz="800" dirty="0"/>
          </a:p>
          <a:p>
            <a:pPr lvl="0"/>
            <a:r>
              <a:rPr lang="ru-RU" sz="800" dirty="0"/>
              <a:t>(2020)</a:t>
            </a:r>
            <a:r>
              <a:rPr lang="en-US" sz="800" dirty="0"/>
              <a:t> </a:t>
            </a:r>
            <a:r>
              <a:rPr lang="en-US" sz="800" dirty="0" err="1"/>
              <a:t>Kourkchi</a:t>
            </a:r>
            <a:r>
              <a:rPr lang="en-US" sz="800" dirty="0"/>
              <a:t>, Ehsan et al. , Cosmicflows-4: The Catalog of ∼10,000 Tully-Fisher Distances</a:t>
            </a:r>
            <a:endParaRPr lang="ru-RU" sz="800" dirty="0"/>
          </a:p>
          <a:p>
            <a:pPr lvl="0"/>
            <a:r>
              <a:rPr lang="ru-RU" sz="800" dirty="0" smtClean="0"/>
              <a:t>(</a:t>
            </a:r>
            <a:r>
              <a:rPr lang="ru-RU" sz="800" dirty="0"/>
              <a:t>2020) </a:t>
            </a:r>
            <a:r>
              <a:rPr lang="en-US" sz="800" dirty="0" err="1"/>
              <a:t>Holanda</a:t>
            </a:r>
            <a:r>
              <a:rPr lang="en-US" sz="800" dirty="0"/>
              <a:t>, R.F.L., et al. , A low Hubble constant from galaxy distribution observations</a:t>
            </a:r>
            <a:endParaRPr lang="ru-RU" sz="800" dirty="0"/>
          </a:p>
          <a:p>
            <a:pPr lvl="0"/>
            <a:r>
              <a:rPr lang="ru-RU" sz="800" dirty="0"/>
              <a:t>(2020)</a:t>
            </a:r>
            <a:r>
              <a:rPr lang="en-US" sz="800" dirty="0"/>
              <a:t> Coughlin, Michael W., et al.  Measuring the Hubble constant with a sample of </a:t>
            </a:r>
            <a:r>
              <a:rPr lang="en-US" sz="800" dirty="0" err="1"/>
              <a:t>kilonovae</a:t>
            </a:r>
            <a:endParaRPr lang="ru-RU" sz="800" dirty="0"/>
          </a:p>
          <a:p>
            <a:pPr lvl="0"/>
            <a:r>
              <a:rPr lang="ru-RU" sz="800" dirty="0"/>
              <a:t>(2020)</a:t>
            </a:r>
            <a:r>
              <a:rPr lang="en-US" sz="800" dirty="0"/>
              <a:t> de Jaeger, T, et al. , A measurement of the Hubble constant from Type II supernovae</a:t>
            </a:r>
            <a:endParaRPr lang="ru-RU" sz="800" dirty="0"/>
          </a:p>
          <a:p>
            <a:pPr lvl="0"/>
            <a:r>
              <a:rPr lang="ru-RU" sz="800" dirty="0" smtClean="0"/>
              <a:t>(</a:t>
            </a:r>
            <a:r>
              <a:rPr lang="ru-RU" sz="800" dirty="0"/>
              <a:t>2020) </a:t>
            </a:r>
            <a:r>
              <a:rPr lang="en-US" sz="800" dirty="0" err="1"/>
              <a:t>Schombert</a:t>
            </a:r>
            <a:r>
              <a:rPr lang="en-US" sz="800" dirty="0"/>
              <a:t>, James; et al.  Using the Baryonic Tully-Fisher Relation to Measure Ho</a:t>
            </a:r>
            <a:endParaRPr lang="ru-RU" sz="800" dirty="0"/>
          </a:p>
          <a:p>
            <a:pPr lvl="0"/>
            <a:r>
              <a:rPr lang="ru-RU" sz="800" dirty="0"/>
              <a:t>(2020)</a:t>
            </a:r>
            <a:r>
              <a:rPr lang="en-US" sz="800" dirty="0"/>
              <a:t> Wu, W. L. Kimmy;, et al. , Hubble constant difference between CMB lensing and BAO measurements</a:t>
            </a:r>
            <a:endParaRPr lang="ru-RU" sz="800" dirty="0"/>
          </a:p>
          <a:p>
            <a:pPr lvl="0"/>
            <a:r>
              <a:rPr lang="ru-RU" sz="800" dirty="0"/>
              <a:t>(2020) </a:t>
            </a:r>
            <a:r>
              <a:rPr lang="en-US" sz="800" dirty="0" err="1"/>
              <a:t>Antipova</a:t>
            </a:r>
            <a:r>
              <a:rPr lang="en-US" sz="800" dirty="0"/>
              <a:t>, A. V.;, et al. , Distance Measurements to Parent Galaxies of </a:t>
            </a:r>
            <a:r>
              <a:rPr lang="en-US" sz="800" dirty="0" err="1"/>
              <a:t>SNIa</a:t>
            </a:r>
            <a:r>
              <a:rPr lang="en-US" sz="800" dirty="0"/>
              <a:t> by the Tip of the Red-Giant Branch</a:t>
            </a:r>
            <a:endParaRPr lang="ru-RU" sz="800" dirty="0"/>
          </a:p>
          <a:p>
            <a:pPr lvl="0"/>
            <a:r>
              <a:rPr lang="ru-RU" sz="800" dirty="0" smtClean="0"/>
              <a:t>(</a:t>
            </a:r>
            <a:r>
              <a:rPr lang="ru-RU" sz="800" dirty="0" smtClean="0"/>
              <a:t>2021) </a:t>
            </a:r>
            <a:r>
              <a:rPr lang="en-US" sz="800" dirty="0" smtClean="0"/>
              <a:t>Wan</a:t>
            </a:r>
            <a:r>
              <a:rPr lang="en-US" sz="800" dirty="0"/>
              <a:t>, Jenny T. et </a:t>
            </a:r>
            <a:r>
              <a:rPr lang="en-US" sz="800" dirty="0" smtClean="0"/>
              <a:t>al. Measuring </a:t>
            </a:r>
            <a:r>
              <a:rPr lang="en-US" sz="800" dirty="0"/>
              <a:t>H0 using X-ray and SZ effect observations of dynamically relaxed galaxy clusters</a:t>
            </a:r>
            <a:endParaRPr lang="ru-RU" sz="800" dirty="0"/>
          </a:p>
          <a:p>
            <a:pPr lvl="0"/>
            <a:r>
              <a:rPr lang="ru-RU" sz="800" dirty="0" smtClean="0"/>
              <a:t>(2021) </a:t>
            </a:r>
            <a:r>
              <a:rPr lang="en-US" sz="800" dirty="0" smtClean="0"/>
              <a:t>Qi</a:t>
            </a:r>
            <a:r>
              <a:rPr lang="en-US" sz="800" dirty="0"/>
              <a:t>, Jing-Zhao et al. </a:t>
            </a:r>
            <a:r>
              <a:rPr lang="en-US" sz="800" dirty="0" smtClean="0"/>
              <a:t>  </a:t>
            </a:r>
            <a:r>
              <a:rPr lang="en-US" sz="800" dirty="0"/>
              <a:t>Measurements of the Hubble constant and cosmic curvature with quasars: </a:t>
            </a:r>
            <a:r>
              <a:rPr lang="en-US" sz="800" dirty="0" err="1"/>
              <a:t>ultracompact</a:t>
            </a:r>
            <a:r>
              <a:rPr lang="en-US" sz="800" dirty="0"/>
              <a:t> radio structure and strong gravitational lensing</a:t>
            </a:r>
            <a:endParaRPr lang="ru-RU" sz="800" dirty="0"/>
          </a:p>
          <a:p>
            <a:pPr lvl="0"/>
            <a:r>
              <a:rPr lang="ru-RU" sz="800" dirty="0"/>
              <a:t>(</a:t>
            </a:r>
            <a:r>
              <a:rPr lang="ru-RU" sz="800" dirty="0" smtClean="0"/>
              <a:t>2021) </a:t>
            </a:r>
            <a:r>
              <a:rPr lang="en-US" sz="800" dirty="0" smtClean="0"/>
              <a:t>Addison</a:t>
            </a:r>
            <a:r>
              <a:rPr lang="en-US" sz="800" dirty="0"/>
              <a:t>, Graeme E, </a:t>
            </a:r>
            <a:r>
              <a:rPr lang="en-US" sz="800" dirty="0" smtClean="0"/>
              <a:t>High </a:t>
            </a:r>
            <a:r>
              <a:rPr lang="en-US" sz="800" dirty="0"/>
              <a:t>H0  Values from CMB E-mode Data: A Clue for Resolving the Hubble Tension?</a:t>
            </a:r>
            <a:endParaRPr lang="ru-RU" sz="800" dirty="0"/>
          </a:p>
          <a:p>
            <a:pPr lvl="0"/>
            <a:r>
              <a:rPr lang="ru-RU" sz="800" dirty="0" smtClean="0"/>
              <a:t>(2021)</a:t>
            </a:r>
            <a:r>
              <a:rPr lang="en-US" sz="800" dirty="0" smtClean="0"/>
              <a:t> </a:t>
            </a:r>
            <a:r>
              <a:rPr lang="en-US" sz="800" dirty="0"/>
              <a:t>Hall, Alex </a:t>
            </a:r>
            <a:r>
              <a:rPr lang="en-US" sz="800" dirty="0" smtClean="0"/>
              <a:t>Cosmology </a:t>
            </a:r>
            <a:r>
              <a:rPr lang="en-US" sz="800" dirty="0"/>
              <a:t>from weak lensing alone and implications for the Hubble tension</a:t>
            </a:r>
            <a:endParaRPr lang="ru-RU" sz="800" dirty="0"/>
          </a:p>
          <a:p>
            <a:pPr lvl="0"/>
            <a:r>
              <a:rPr lang="ru-RU" sz="800" dirty="0" smtClean="0"/>
              <a:t>(2021) </a:t>
            </a:r>
            <a:r>
              <a:rPr lang="en-US" sz="800" dirty="0" smtClean="0"/>
              <a:t> </a:t>
            </a:r>
            <a:r>
              <a:rPr lang="en-US" sz="800" dirty="0" err="1"/>
              <a:t>Hagstotz</a:t>
            </a:r>
            <a:r>
              <a:rPr lang="en-US" sz="800" dirty="0"/>
              <a:t>, Steffen et al</a:t>
            </a:r>
            <a:r>
              <a:rPr lang="en-US" sz="800" dirty="0" smtClean="0"/>
              <a:t>. </a:t>
            </a:r>
            <a:r>
              <a:rPr lang="en-US" sz="800" dirty="0"/>
              <a:t>A new measurement of the Hubble constant using Fast Radio </a:t>
            </a:r>
            <a:r>
              <a:rPr lang="en-US" sz="800" dirty="0" smtClean="0"/>
              <a:t>Bursts</a:t>
            </a:r>
            <a:endParaRPr lang="ru-RU" sz="800" dirty="0"/>
          </a:p>
        </p:txBody>
      </p:sp>
    </p:spTree>
    <p:extLst>
      <p:ext uri="{BB962C8B-B14F-4D97-AF65-F5344CB8AC3E}">
        <p14:creationId xmlns:p14="http://schemas.microsoft.com/office/powerpoint/2010/main" val="3676062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11560" y="1628800"/>
            <a:ext cx="8229600" cy="1143000"/>
          </a:xfrm>
        </p:spPr>
        <p:txBody>
          <a:bodyPr/>
          <a:lstStyle/>
          <a:p>
            <a:r>
              <a:rPr lang="ru-RU" dirty="0" smtClean="0"/>
              <a:t>Спасибо за внимание!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46332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 </a:t>
            </a:r>
            <a:r>
              <a:rPr lang="ru-RU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Цели и задачи</a:t>
            </a:r>
            <a:r>
              <a:rPr lang="ru-RU" dirty="0"/>
              <a:t>: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83162"/>
          </a:xfrm>
        </p:spPr>
        <p:txBody>
          <a:bodyPr>
            <a:normAutofit/>
          </a:bodyPr>
          <a:lstStyle/>
          <a:p>
            <a:r>
              <a:rPr lang="ru-RU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Цели: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ru-RU" dirty="0"/>
              <a:t>Определение возраста Вселенной</a:t>
            </a:r>
          </a:p>
          <a:p>
            <a:r>
              <a:rPr lang="ru-RU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Задачи: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ru-RU" dirty="0"/>
              <a:t>Рассмотреть различные способы оценки возраста вселенной</a:t>
            </a:r>
            <a:r>
              <a:rPr lang="en-US" dirty="0"/>
              <a:t>;</a:t>
            </a:r>
            <a:endParaRPr lang="ru-RU" dirty="0"/>
          </a:p>
          <a:p>
            <a:pPr>
              <a:buFont typeface="Wingdings" panose="05000000000000000000" pitchFamily="2" charset="2"/>
              <a:buChar char="Ø"/>
            </a:pPr>
            <a:r>
              <a:rPr lang="ru-RU" dirty="0"/>
              <a:t>Выполнить обзор оценок постоянной Хаббла</a:t>
            </a:r>
            <a:r>
              <a:rPr lang="en-US" dirty="0"/>
              <a:t>;</a:t>
            </a:r>
            <a:endParaRPr lang="ru-RU" dirty="0"/>
          </a:p>
          <a:p>
            <a:pPr>
              <a:buFont typeface="Wingdings" panose="05000000000000000000" pitchFamily="2" charset="2"/>
              <a:buChar char="Ø"/>
            </a:pPr>
            <a:r>
              <a:rPr lang="ru-RU" dirty="0"/>
              <a:t>Научиться приближенно вычислять возраст Вселенной, если известна постоянная Хаббла</a:t>
            </a:r>
            <a:r>
              <a:rPr lang="en-US" dirty="0"/>
              <a:t>;</a:t>
            </a:r>
            <a:endParaRPr lang="ru-RU" dirty="0"/>
          </a:p>
          <a:p>
            <a:pPr>
              <a:buFont typeface="Wingdings" panose="05000000000000000000" pitchFamily="2" charset="2"/>
              <a:buChar char="Ø"/>
            </a:pPr>
            <a:r>
              <a:rPr lang="ru-RU" dirty="0"/>
              <a:t>Ознакомиться с точной формулой определения возраста Вселенной</a:t>
            </a:r>
            <a:r>
              <a:rPr lang="en-US" dirty="0"/>
              <a:t>;</a:t>
            </a:r>
            <a:endParaRPr lang="ru-RU" dirty="0"/>
          </a:p>
          <a:p>
            <a:pPr>
              <a:buFont typeface="Wingdings" panose="05000000000000000000" pitchFamily="2" charset="2"/>
              <a:buChar char="Ø"/>
            </a:pPr>
            <a:r>
              <a:rPr lang="ru-RU" dirty="0"/>
              <a:t>Сравнить между собой приближенную и точную формулы. </a:t>
            </a:r>
          </a:p>
        </p:txBody>
      </p:sp>
    </p:spTree>
    <p:extLst>
      <p:ext uri="{BB962C8B-B14F-4D97-AF65-F5344CB8AC3E}">
        <p14:creationId xmlns:p14="http://schemas.microsoft.com/office/powerpoint/2010/main" val="4202924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5400" i="1" dirty="0">
                <a:solidFill>
                  <a:schemeClr val="tx2">
                    <a:lumMod val="75000"/>
                  </a:schemeClr>
                </a:solidFill>
                <a:latin typeface="Calibri" panose="020F0502020204030204" pitchFamily="34" charset="0"/>
                <a:ea typeface="Gungsuh" panose="02030600000101010101" pitchFamily="18" charset="-127"/>
                <a:cs typeface="Calibri" panose="020F0502020204030204" pitchFamily="34" charset="0"/>
              </a:rPr>
              <a:t>Вселенная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228184" y="1916832"/>
            <a:ext cx="2664296" cy="417646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2400" dirty="0">
                <a:solidFill>
                  <a:schemeClr val="accent4">
                    <a:lumMod val="75000"/>
                  </a:schemeClr>
                </a:solidFill>
              </a:rPr>
              <a:t>Вселенная – </a:t>
            </a:r>
            <a:br>
              <a:rPr lang="ru-RU" sz="2400" dirty="0">
                <a:solidFill>
                  <a:schemeClr val="accent4">
                    <a:lumMod val="75000"/>
                  </a:schemeClr>
                </a:solidFill>
              </a:rPr>
            </a:br>
            <a:r>
              <a:rPr lang="ru-RU" sz="2400" dirty="0">
                <a:solidFill>
                  <a:schemeClr val="accent4">
                    <a:lumMod val="75000"/>
                  </a:schemeClr>
                </a:solidFill>
              </a:rPr>
              <a:t>это огромное пространство, заполненное планетами, звёздами, галактиками, чёрными дырами, темной материей </a:t>
            </a:r>
            <a:br>
              <a:rPr lang="ru-RU" sz="2400" dirty="0">
                <a:solidFill>
                  <a:schemeClr val="accent4">
                    <a:lumMod val="75000"/>
                  </a:schemeClr>
                </a:solidFill>
              </a:rPr>
            </a:br>
            <a:r>
              <a:rPr lang="ru-RU" sz="2400" dirty="0">
                <a:solidFill>
                  <a:schemeClr val="accent4">
                    <a:lumMod val="75000"/>
                  </a:schemeClr>
                </a:solidFill>
              </a:rPr>
              <a:t>и т. д.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844823"/>
            <a:ext cx="5832648" cy="41044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7278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:\Users\Evseevi.WIN-44GNGCALG33\Desktop\1024px-CMB_Timeline300_no_WMAP_ru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9692" y="2996952"/>
            <a:ext cx="5544616" cy="3606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544" y="116632"/>
            <a:ext cx="8229600" cy="1143000"/>
          </a:xfrm>
        </p:spPr>
        <p:txBody>
          <a:bodyPr>
            <a:normAutofit/>
          </a:bodyPr>
          <a:lstStyle/>
          <a:p>
            <a:r>
              <a:rPr lang="ru-RU" sz="2800" dirty="0">
                <a:solidFill>
                  <a:srgbClr val="CCFFFF"/>
                </a:solidFill>
                <a:latin typeface="+mn-lt"/>
              </a:rPr>
              <a:t>Что нам известно о происхождении и эволюции Вселенной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51520" y="1268760"/>
            <a:ext cx="8749078" cy="2376264"/>
          </a:xfrm>
        </p:spPr>
        <p:txBody>
          <a:bodyPr>
            <a:normAutofit/>
          </a:bodyPr>
          <a:lstStyle/>
          <a:p>
            <a:pPr marL="273050" indent="-273050"/>
            <a:r>
              <a:rPr lang="ru-RU" dirty="0"/>
              <a:t>Отделение гравитационного взаимодействия (10 </a:t>
            </a:r>
            <a:r>
              <a:rPr lang="ru-RU" sz="2000" baseline="50000" dirty="0"/>
              <a:t>-43</a:t>
            </a:r>
            <a:r>
              <a:rPr lang="ru-RU" dirty="0"/>
              <a:t> с </a:t>
            </a:r>
            <a:r>
              <a:rPr lang="ru-RU" sz="2300" dirty="0"/>
              <a:t>после </a:t>
            </a:r>
            <a:r>
              <a:rPr lang="ru-RU" sz="2300" dirty="0" err="1"/>
              <a:t>Б.в</a:t>
            </a:r>
            <a:r>
              <a:rPr lang="ru-RU" sz="2300" dirty="0"/>
              <a:t>.</a:t>
            </a:r>
            <a:r>
              <a:rPr lang="ru-RU" dirty="0"/>
              <a:t>)</a:t>
            </a:r>
          </a:p>
          <a:p>
            <a:pPr marL="273050" indent="-273050"/>
            <a:r>
              <a:rPr lang="ru-RU" dirty="0"/>
              <a:t>Рождение первоначальных частиц (кварков) и разделение видов взаимодействий (10 </a:t>
            </a:r>
            <a:r>
              <a:rPr lang="en-US" sz="2000" baseline="50000" dirty="0"/>
              <a:t>-11</a:t>
            </a:r>
            <a:r>
              <a:rPr lang="en-US" dirty="0"/>
              <a:t>-10</a:t>
            </a:r>
            <a:r>
              <a:rPr lang="ru-RU" dirty="0"/>
              <a:t> </a:t>
            </a:r>
            <a:r>
              <a:rPr lang="en-US" sz="2000" baseline="50000" dirty="0"/>
              <a:t>-2</a:t>
            </a:r>
            <a:r>
              <a:rPr lang="en-US" sz="2000" dirty="0"/>
              <a:t> </a:t>
            </a:r>
            <a:r>
              <a:rPr lang="ru-RU" dirty="0"/>
              <a:t>с после </a:t>
            </a:r>
            <a:r>
              <a:rPr lang="ru-RU" dirty="0" err="1"/>
              <a:t>Б.в</a:t>
            </a:r>
            <a:r>
              <a:rPr lang="ru-RU" dirty="0"/>
              <a:t>.)</a:t>
            </a:r>
          </a:p>
          <a:p>
            <a:pPr marL="273050" indent="-273050"/>
            <a:r>
              <a:rPr lang="ru-RU" dirty="0"/>
              <a:t>Стандартная космология (0,01 с после </a:t>
            </a:r>
            <a:r>
              <a:rPr lang="ru-RU" dirty="0" err="1"/>
              <a:t>Б.в</a:t>
            </a:r>
            <a:r>
              <a:rPr lang="ru-RU" dirty="0"/>
              <a:t>.) </a:t>
            </a:r>
          </a:p>
          <a:p>
            <a:pPr marL="0" indent="0">
              <a:buNone/>
            </a:pPr>
            <a:r>
              <a:rPr lang="ru-RU" sz="2000" dirty="0"/>
              <a:t>      </a:t>
            </a:r>
          </a:p>
        </p:txBody>
      </p:sp>
    </p:spTree>
    <p:extLst>
      <p:ext uri="{BB962C8B-B14F-4D97-AF65-F5344CB8AC3E}">
        <p14:creationId xmlns:p14="http://schemas.microsoft.com/office/powerpoint/2010/main" val="1560822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i="1" dirty="0"/>
              <a:t>              </a:t>
            </a:r>
            <a:r>
              <a:rPr lang="ru-RU" dirty="0">
                <a:solidFill>
                  <a:srgbClr val="F5C1F6"/>
                </a:solidFill>
                <a:latin typeface="Calibri" panose="020F0502020204030204" pitchFamily="34" charset="0"/>
                <a:ea typeface="MingLiU-ExtB" panose="02020500000000000000" pitchFamily="18" charset="-120"/>
                <a:cs typeface="Calibri" panose="020F0502020204030204" pitchFamily="34" charset="0"/>
              </a:rPr>
              <a:t>Будущее вселенной</a:t>
            </a:r>
          </a:p>
        </p:txBody>
      </p:sp>
      <p:graphicFrame>
        <p:nvGraphicFramePr>
          <p:cNvPr id="4" name="Объект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62872185"/>
              </p:ext>
            </p:extLst>
          </p:nvPr>
        </p:nvGraphicFramePr>
        <p:xfrm>
          <a:off x="323528" y="1988840"/>
          <a:ext cx="8496944" cy="417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042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926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i="0" dirty="0"/>
                        <a:t> </a:t>
                      </a:r>
                      <a:r>
                        <a:rPr lang="ru-RU" sz="2400" i="0" dirty="0">
                          <a:solidFill>
                            <a:srgbClr val="F5C1F6"/>
                          </a:solidFill>
                        </a:rPr>
                        <a:t>Лет</a:t>
                      </a:r>
                      <a:r>
                        <a:rPr lang="ru-RU" sz="2400" i="0" baseline="0" dirty="0">
                          <a:solidFill>
                            <a:srgbClr val="F5C1F6"/>
                          </a:solidFill>
                        </a:rPr>
                        <a:t> вперёд</a:t>
                      </a:r>
                      <a:endParaRPr lang="ru-RU" sz="2400" i="0" dirty="0">
                        <a:solidFill>
                          <a:srgbClr val="F5C1F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i="0" dirty="0">
                          <a:solidFill>
                            <a:srgbClr val="F5C1F6"/>
                          </a:solidFill>
                        </a:rPr>
                        <a:t>                              </a:t>
                      </a:r>
                      <a:r>
                        <a:rPr lang="ru-RU" sz="2400" i="0" dirty="0">
                          <a:solidFill>
                            <a:srgbClr val="F5C1F6"/>
                          </a:solidFill>
                        </a:rPr>
                        <a:t>Событие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ru-RU" baseline="0" dirty="0"/>
                        <a:t>9700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1600" dirty="0"/>
                        <a:t>Звезда </a:t>
                      </a:r>
                      <a:r>
                        <a:rPr lang="ru-RU" sz="1600" baseline="0" dirty="0" err="1"/>
                        <a:t>Барнарда</a:t>
                      </a:r>
                      <a:r>
                        <a:rPr lang="ru-RU" sz="1600" baseline="0" dirty="0"/>
                        <a:t> подойдёт на расстояние 3,8 светового года к Солнечной системе. В это время она будет нашей ближайшей соседкой.</a:t>
                      </a:r>
                      <a:endParaRPr lang="ru-RU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ru-RU" sz="1800" dirty="0"/>
                        <a:t>500 000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1600" dirty="0"/>
                        <a:t>В течение</a:t>
                      </a:r>
                      <a:r>
                        <a:rPr lang="ru-RU" sz="1600" baseline="0" dirty="0"/>
                        <a:t> этого времени на Землю с большой вероятностью упадёт астероид диаметром около 1 км. 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ru-RU" dirty="0"/>
                        <a:t>150</a:t>
                      </a:r>
                      <a:r>
                        <a:rPr lang="ru-RU" baseline="0" dirty="0"/>
                        <a:t> миллионов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1600" dirty="0"/>
                        <a:t>Антарктида присоединится к Австралии. Америка столкнётся с Гренландией.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ru-RU" dirty="0"/>
                        <a:t>4,5</a:t>
                      </a:r>
                      <a:r>
                        <a:rPr lang="ru-RU" baseline="0" dirty="0"/>
                        <a:t> миллиарда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1600" dirty="0"/>
                        <a:t>Ожидается столкновение Млечного Пути и галактики Андромеды. В результате столкновения две</a:t>
                      </a:r>
                      <a:r>
                        <a:rPr lang="ru-RU" sz="1600" baseline="0" dirty="0"/>
                        <a:t> галактики объединяются в одну.</a:t>
                      </a:r>
                      <a:endParaRPr lang="ru-RU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ru-RU" dirty="0"/>
                        <a:t>10</a:t>
                      </a:r>
                      <a:r>
                        <a:rPr lang="ru-RU" sz="2400" baseline="50000" dirty="0"/>
                        <a:t>15</a:t>
                      </a:r>
                      <a:r>
                        <a:rPr lang="ru-RU" dirty="0"/>
                        <a:t> (1 </a:t>
                      </a:r>
                      <a:r>
                        <a:rPr lang="ru-RU" baseline="0" dirty="0"/>
                        <a:t>квадриллион)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1600" dirty="0"/>
                        <a:t>Приблизительное</a:t>
                      </a:r>
                      <a:r>
                        <a:rPr lang="ru-RU" sz="1600" baseline="0" dirty="0"/>
                        <a:t> время, через которое планеты покинут свои орбиты.</a:t>
                      </a:r>
                      <a:endParaRPr lang="ru-RU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96912">
                <a:tc>
                  <a:txBody>
                    <a:bodyPr/>
                    <a:lstStyle/>
                    <a:p>
                      <a:pPr algn="l"/>
                      <a:r>
                        <a:rPr lang="ru-RU" dirty="0"/>
                        <a:t>3</a:t>
                      </a:r>
                      <a:r>
                        <a:rPr lang="ru-RU" sz="1400" dirty="0"/>
                        <a:t>*</a:t>
                      </a:r>
                      <a:r>
                        <a:rPr lang="ru-RU" sz="1800" dirty="0"/>
                        <a:t>10</a:t>
                      </a:r>
                      <a:r>
                        <a:rPr lang="ru-RU" sz="2400" baseline="50000" dirty="0"/>
                        <a:t>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1600" dirty="0"/>
                        <a:t>Приблизительное время, за которое все нуклоны в наблюдаемой</a:t>
                      </a:r>
                      <a:r>
                        <a:rPr lang="ru-RU" sz="1600" baseline="0" dirty="0"/>
                        <a:t> Вселенной распадутся и начнётся эпоха чёрных дыр.</a:t>
                      </a:r>
                      <a:endParaRPr lang="ru-RU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59405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>
                <a:solidFill>
                  <a:schemeClr val="bg2">
                    <a:lumMod val="10000"/>
                    <a:lumOff val="9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Ускоренное расширение Вселенной помогает вычислить возраст Вселенной</a:t>
            </a:r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3140968"/>
            <a:ext cx="5234504" cy="3495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03548" y="1679138"/>
            <a:ext cx="81369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rgbClr val="CCFFFF"/>
                </a:solidFill>
                <a:cs typeface="EucrosiaUPC" panose="02020603050405020304" pitchFamily="18" charset="-34"/>
              </a:rPr>
              <a:t>Самым важным и удивительным явлением является расширение Вселенной. Это означает, что расстояние между галактиками постоянно увеличивается</a:t>
            </a:r>
            <a:r>
              <a:rPr lang="ru-RU" sz="2400" i="1" dirty="0">
                <a:solidFill>
                  <a:srgbClr val="CCFFFF"/>
                </a:solidFill>
                <a:cs typeface="EucrosiaUPC" panose="02020603050405020304" pitchFamily="18" charset="-34"/>
              </a:rPr>
              <a:t>. 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3501008"/>
            <a:ext cx="3384376" cy="24482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90835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Методы определения возраста Вселенной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179512" y="1600200"/>
                <a:ext cx="8784976" cy="452596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ru-RU" sz="2800" b="0" dirty="0" smtClean="0"/>
                  <a:t>1. </a:t>
                </a:r>
                <a14:m>
                  <m:oMath xmlns:m="http://schemas.openxmlformats.org/officeDocument/2006/math">
                    <m:r>
                      <a:rPr lang="ru-RU" sz="2800" b="0" i="1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ru-RU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den>
                    </m:f>
                  </m:oMath>
                </a14:m>
                <a:r>
                  <a:rPr lang="en-US" sz="2800" dirty="0"/>
                  <a:t> </a:t>
                </a:r>
                <a:r>
                  <a:rPr lang="en-US" sz="2800" dirty="0" smtClean="0"/>
                  <a:t>(</a:t>
                </a:r>
                <a:r>
                  <a:rPr lang="ru-RU" sz="2800" dirty="0" err="1"/>
                  <a:t>Х</a:t>
                </a:r>
                <a:r>
                  <a:rPr lang="ru-RU" sz="2800" dirty="0" err="1" smtClean="0"/>
                  <a:t>абболовское</a:t>
                </a:r>
                <a:r>
                  <a:rPr lang="ru-RU" sz="2800" dirty="0" smtClean="0"/>
                  <a:t> </a:t>
                </a:r>
                <a:r>
                  <a:rPr lang="ru-RU" sz="2800" dirty="0"/>
                  <a:t>время) – приблизительный возраст </a:t>
                </a:r>
                <a:r>
                  <a:rPr lang="ru-RU" sz="2800" dirty="0" smtClean="0"/>
                  <a:t>Вселенной</a:t>
                </a:r>
              </a:p>
              <a:p>
                <a:pPr marL="0" indent="0">
                  <a:buNone/>
                </a:pPr>
                <a:r>
                  <a:rPr lang="ru-RU" sz="2800" dirty="0" smtClean="0"/>
                  <a:t>Постоянная Хаббла-Н</a:t>
                </a:r>
                <a:endParaRPr lang="ru-RU" sz="2800" dirty="0"/>
              </a:p>
              <a:p>
                <a:pPr marL="0" indent="0">
                  <a:buNone/>
                </a:pPr>
                <a:endParaRPr lang="ru-RU" sz="2800" dirty="0"/>
              </a:p>
              <a:p>
                <a:pPr marL="0" indent="0">
                  <a:buNone/>
                </a:pPr>
                <a:r>
                  <a:rPr lang="ru-RU" sz="2800" dirty="0" smtClean="0"/>
                  <a:t>2. Параметры </a:t>
                </a:r>
                <a:r>
                  <a:rPr lang="ru-RU" sz="2800" dirty="0"/>
                  <a:t>реликтового излучения</a:t>
                </a:r>
                <a:r>
                  <a:rPr lang="en-US" sz="2800" dirty="0" smtClean="0"/>
                  <a:t>;</a:t>
                </a:r>
                <a:endParaRPr lang="ru-RU" sz="2800" dirty="0" smtClean="0"/>
              </a:p>
              <a:p>
                <a:pPr marL="0" indent="0">
                  <a:buNone/>
                </a:pPr>
                <a:endParaRPr lang="ru-RU" sz="2800" dirty="0"/>
              </a:p>
              <a:p>
                <a:pPr marL="0" indent="0">
                  <a:buNone/>
                </a:pPr>
                <a:r>
                  <a:rPr lang="ru-RU" sz="2800" dirty="0" smtClean="0"/>
                  <a:t>3. Расстояния до </a:t>
                </a:r>
                <a:r>
                  <a:rPr lang="ru-RU" sz="2800" dirty="0"/>
                  <a:t>удаленных объектов.</a:t>
                </a:r>
              </a:p>
            </p:txBody>
          </p:sp>
        </mc:Choice>
        <mc:Fallback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9512" y="1600200"/>
                <a:ext cx="8784976" cy="4525963"/>
              </a:xfrm>
              <a:blipFill>
                <a:blip r:embed="rId2"/>
                <a:stretch>
                  <a:fillRect l="-138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18423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dirty="0">
                <a:solidFill>
                  <a:srgbClr val="FF66CC"/>
                </a:solidFill>
                <a:cs typeface="Rod" panose="02030509050101010101" pitchFamily="49" charset="-79"/>
              </a:rPr>
              <a:t>Современная оценка возраста Вселенной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Объект 4"/>
              <p:cNvSpPr>
                <a:spLocks noGrp="1"/>
              </p:cNvSpPr>
              <p:nvPr>
                <p:ph idx="1"/>
              </p:nvPr>
            </p:nvSpPr>
            <p:spPr>
              <a:xfrm>
                <a:off x="454683" y="2802708"/>
                <a:ext cx="8219256" cy="3780654"/>
              </a:xfrm>
            </p:spPr>
            <p:txBody>
              <a:bodyPr>
                <a:normAutofit fontScale="85000" lnSpcReduction="10000"/>
              </a:bodyPr>
              <a:lstStyle/>
              <a:p>
                <a:pPr marL="0" indent="0">
                  <a:buNone/>
                </a:pPr>
                <a:endParaRPr lang="en-US" i="1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  <a:p>
                <a:r>
                  <a:rPr lang="ru-RU" b="1" dirty="0">
                    <a:solidFill>
                      <a:srgbClr val="FFC000"/>
                    </a:solidFill>
                    <a:ea typeface="Verdana" panose="020B0604030504040204" pitchFamily="34" charset="0"/>
                    <a:cs typeface="Verdana" panose="020B0604030504040204" pitchFamily="34" charset="0"/>
                  </a:rPr>
                  <a:t>H</a:t>
                </a:r>
                <a:r>
                  <a:rPr lang="ru-RU" b="1" baseline="-25000" dirty="0">
                    <a:solidFill>
                      <a:srgbClr val="FFC000"/>
                    </a:solidFill>
                    <a:ea typeface="Verdana" panose="020B0604030504040204" pitchFamily="34" charset="0"/>
                    <a:cs typeface="Verdana" panose="020B0604030504040204" pitchFamily="34" charset="0"/>
                  </a:rPr>
                  <a:t>0</a:t>
                </a:r>
                <a:r>
                  <a:rPr lang="ru-RU" b="1" dirty="0">
                    <a:solidFill>
                      <a:srgbClr val="FFC000"/>
                    </a:solidFill>
                    <a:ea typeface="Verdana" panose="020B0604030504040204" pitchFamily="34" charset="0"/>
                    <a:cs typeface="Verdana" panose="020B0604030504040204" pitchFamily="34" charset="0"/>
                  </a:rPr>
                  <a:t> — постоянная Хаббла на данный момент</a:t>
                </a:r>
                <a:r>
                  <a:rPr lang="en-US" b="1" dirty="0">
                    <a:solidFill>
                      <a:srgbClr val="FFC000"/>
                    </a:solidFill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  <a:r>
                  <a:rPr lang="ru-RU" b="1" dirty="0">
                    <a:solidFill>
                      <a:srgbClr val="FFC000"/>
                    </a:solidFill>
                    <a:ea typeface="Verdana" panose="020B0604030504040204" pitchFamily="34" charset="0"/>
                    <a:cs typeface="Verdana" panose="020B0604030504040204" pitchFamily="34" charset="0"/>
                  </a:rPr>
                  <a:t>времени</a:t>
                </a:r>
                <a:r>
                  <a:rPr lang="en-US" b="1" dirty="0">
                    <a:solidFill>
                      <a:srgbClr val="FFC000"/>
                    </a:solidFill>
                    <a:ea typeface="Verdana" panose="020B0604030504040204" pitchFamily="34" charset="0"/>
                    <a:cs typeface="Verdana" panose="020B0604030504040204" pitchFamily="34" charset="0"/>
                  </a:rPr>
                  <a:t>,</a:t>
                </a:r>
                <a:endParaRPr lang="ru-RU" b="1" dirty="0">
                  <a:solidFill>
                    <a:srgbClr val="FFC000"/>
                  </a:solidFill>
                  <a:ea typeface="Verdana" panose="020B0604030504040204" pitchFamily="34" charset="0"/>
                  <a:cs typeface="Verdana" panose="020B0604030504040204" pitchFamily="34" charset="0"/>
                </a:endParaRPr>
              </a:p>
              <a:p>
                <a:r>
                  <a:rPr lang="ru-RU" b="1" dirty="0">
                    <a:solidFill>
                      <a:srgbClr val="92D050"/>
                    </a:solidFill>
                    <a:ea typeface="Verdana" panose="020B0604030504040204" pitchFamily="34" charset="0"/>
                    <a:cs typeface="Verdana" panose="020B0604030504040204" pitchFamily="34" charset="0"/>
                  </a:rPr>
                  <a:t>a — масштабный фактор</a:t>
                </a:r>
                <a:r>
                  <a:rPr lang="en-US" b="1" dirty="0">
                    <a:solidFill>
                      <a:srgbClr val="92D050"/>
                    </a:solidFill>
                    <a:ea typeface="Verdana" panose="020B0604030504040204" pitchFamily="34" charset="0"/>
                    <a:cs typeface="Verdana" panose="020B0604030504040204" pitchFamily="34" charset="0"/>
                  </a:rPr>
                  <a:t>,</a:t>
                </a:r>
                <a:endParaRPr lang="ru-RU" b="1" dirty="0">
                  <a:solidFill>
                    <a:srgbClr val="92D050"/>
                  </a:solidFill>
                  <a:ea typeface="Verdana" panose="020B0604030504040204" pitchFamily="34" charset="0"/>
                  <a:cs typeface="Verdana" panose="020B0604030504040204" pitchFamily="34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b="1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</m:ctrlPr>
                      </m:sSubPr>
                      <m:e>
                        <m:r>
                          <a:rPr lang="en-US" b="1" i="0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𝐚</m:t>
                        </m:r>
                      </m:e>
                      <m:sub>
                        <m:r>
                          <a:rPr lang="el-GR" b="1" i="0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𝛐</m:t>
                        </m:r>
                      </m:sub>
                    </m:sSub>
                    <m:r>
                      <m:rPr>
                        <m:nor/>
                      </m:rPr>
                      <a:rPr lang="ru-RU" b="1" dirty="0">
                        <a:solidFill>
                          <a:srgbClr val="92D050"/>
                        </a:solidFill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− масштабный фактор в данный момент времени</m:t>
                    </m:r>
                    <m:r>
                      <m:rPr>
                        <m:nor/>
                      </m:rPr>
                      <a:rPr lang="ru-RU" b="1" dirty="0" smtClean="0">
                        <a:solidFill>
                          <a:srgbClr val="92D050"/>
                        </a:solidFill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 </m:t>
                    </m:r>
                    <m:r>
                      <m:rPr>
                        <m:nor/>
                      </m:rPr>
                      <a:rPr lang="ru-RU" b="1" dirty="0">
                        <a:solidFill>
                          <a:srgbClr val="92D050"/>
                        </a:solidFill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(равен единице)</m:t>
                    </m:r>
                    <m:r>
                      <m:rPr>
                        <m:nor/>
                      </m:rPr>
                      <a:rPr lang="ru-RU" b="1" dirty="0" smtClean="0">
                        <a:solidFill>
                          <a:srgbClr val="92D050"/>
                        </a:solidFill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,</m:t>
                    </m:r>
                  </m:oMath>
                </a14:m>
                <a:endParaRPr lang="ru-RU" b="1" dirty="0">
                  <a:solidFill>
                    <a:srgbClr val="CCFFFF"/>
                  </a:solidFill>
                  <a:ea typeface="Verdana" panose="020B0604030504040204" pitchFamily="34" charset="0"/>
                  <a:cs typeface="Verdana" panose="020B0604030504040204" pitchFamily="34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rgbClr val="CCFFFF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</m:ctrlPr>
                      </m:sSubPr>
                      <m:e>
                        <m:r>
                          <a:rPr lang="el-GR" b="1" i="0">
                            <a:solidFill>
                              <a:srgbClr val="CCFFFF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𝛀</m:t>
                        </m:r>
                      </m:e>
                      <m:sub>
                        <m:r>
                          <a:rPr lang="el-GR" b="1" i="0">
                            <a:solidFill>
                              <a:srgbClr val="CCFFFF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ᴧ</m:t>
                        </m:r>
                      </m:sub>
                    </m:sSub>
                  </m:oMath>
                </a14:m>
                <a:r>
                  <a:rPr lang="ru-RU" b="1" dirty="0">
                    <a:solidFill>
                      <a:srgbClr val="CCFFFF"/>
                    </a:solidFill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ru-RU" b="1" dirty="0">
                        <a:solidFill>
                          <a:srgbClr val="CCFFFF"/>
                        </a:solidFill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−</m:t>
                    </m:r>
                  </m:oMath>
                </a14:m>
                <a:r>
                  <a:rPr lang="en-US" b="1" dirty="0">
                    <a:solidFill>
                      <a:srgbClr val="CCFFFF"/>
                    </a:solidFill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  <a:r>
                  <a:rPr lang="ru-RU" b="1" dirty="0">
                    <a:solidFill>
                      <a:srgbClr val="CCFFFF"/>
                    </a:solidFill>
                    <a:ea typeface="Verdana" panose="020B0604030504040204" pitchFamily="34" charset="0"/>
                    <a:cs typeface="Verdana" panose="020B0604030504040204" pitchFamily="34" charset="0"/>
                  </a:rPr>
                  <a:t>параметр плотности темной энергии,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b="1" i="1" smtClean="0">
                            <a:solidFill>
                              <a:srgbClr val="CCFFFF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</m:ctrlPr>
                      </m:sSubPr>
                      <m:e>
                        <m:r>
                          <a:rPr lang="el-GR" b="1" i="0" smtClean="0">
                            <a:solidFill>
                              <a:srgbClr val="CCFFFF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𝛀</m:t>
                        </m:r>
                      </m:e>
                      <m:sub>
                        <m:r>
                          <a:rPr lang="en-US" b="1" i="0" smtClean="0">
                            <a:solidFill>
                              <a:srgbClr val="CCFFFF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𝐤</m:t>
                        </m:r>
                      </m:sub>
                    </m:sSub>
                  </m:oMath>
                </a14:m>
                <a:r>
                  <a:rPr lang="ru-RU" b="1" dirty="0">
                    <a:solidFill>
                      <a:srgbClr val="CCFFFF"/>
                    </a:solidFill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ru-RU" b="1" dirty="0">
                        <a:solidFill>
                          <a:srgbClr val="CCFFFF"/>
                        </a:solidFill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−</m:t>
                    </m:r>
                  </m:oMath>
                </a14:m>
                <a:r>
                  <a:rPr lang="ru-RU" b="1" dirty="0">
                    <a:solidFill>
                      <a:srgbClr val="CCFFFF"/>
                    </a:solidFill>
                    <a:ea typeface="Verdana" panose="020B0604030504040204" pitchFamily="34" charset="0"/>
                    <a:cs typeface="Verdana" panose="020B0604030504040204" pitchFamily="34" charset="0"/>
                  </a:rPr>
                  <a:t> параметр плотности пространственного искривления,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b="1" i="1" smtClean="0">
                            <a:solidFill>
                              <a:srgbClr val="CCFFFF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</m:ctrlPr>
                      </m:sSubPr>
                      <m:e>
                        <m:r>
                          <a:rPr lang="el-GR" b="1" i="0" smtClean="0">
                            <a:solidFill>
                              <a:srgbClr val="CCFFFF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𝛀</m:t>
                        </m:r>
                      </m:e>
                      <m:sub>
                        <m:r>
                          <a:rPr lang="en-US" b="1" i="0" smtClean="0">
                            <a:solidFill>
                              <a:srgbClr val="CCFFFF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𝐝</m:t>
                        </m:r>
                      </m:sub>
                    </m:sSub>
                  </m:oMath>
                </a14:m>
                <a:r>
                  <a:rPr lang="ru-RU" b="1" dirty="0">
                    <a:solidFill>
                      <a:srgbClr val="CCFFFF"/>
                    </a:solidFill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ru-RU" b="1" dirty="0">
                        <a:solidFill>
                          <a:srgbClr val="CCFFFF"/>
                        </a:solidFill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−</m:t>
                    </m:r>
                    <m:r>
                      <a:rPr lang="ru-RU" b="1" i="0" dirty="0">
                        <a:solidFill>
                          <a:srgbClr val="CCFFFF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 </m:t>
                    </m:r>
                  </m:oMath>
                </a14:m>
                <a:r>
                  <a:rPr lang="ru-RU" b="1" dirty="0">
                    <a:solidFill>
                      <a:srgbClr val="CCFFFF"/>
                    </a:solidFill>
                    <a:ea typeface="Verdana" panose="020B0604030504040204" pitchFamily="34" charset="0"/>
                    <a:cs typeface="Verdana" panose="020B0604030504040204" pitchFamily="34" charset="0"/>
                  </a:rPr>
                  <a:t>параметр плотности тёмной материи,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b="1" i="1" smtClean="0">
                            <a:solidFill>
                              <a:srgbClr val="CCFFFF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</m:ctrlPr>
                      </m:sSubPr>
                      <m:e>
                        <m:r>
                          <a:rPr lang="el-GR" b="1" i="0" smtClean="0">
                            <a:solidFill>
                              <a:srgbClr val="CCFFFF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𝛀</m:t>
                        </m:r>
                      </m:e>
                      <m:sub>
                        <m:r>
                          <a:rPr lang="en-US" b="1" i="0" smtClean="0">
                            <a:solidFill>
                              <a:srgbClr val="CCFFFF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𝐥</m:t>
                        </m:r>
                      </m:sub>
                    </m:sSub>
                  </m:oMath>
                </a14:m>
                <a:r>
                  <a:rPr lang="ru-RU" b="1" dirty="0">
                    <a:solidFill>
                      <a:srgbClr val="CCFFFF"/>
                    </a:solidFill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ru-RU" b="1" dirty="0">
                        <a:solidFill>
                          <a:srgbClr val="CCFFFF"/>
                        </a:solidFill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−</m:t>
                    </m:r>
                  </m:oMath>
                </a14:m>
                <a:r>
                  <a:rPr lang="ru-RU" b="1" dirty="0">
                    <a:solidFill>
                      <a:srgbClr val="CCFFFF"/>
                    </a:solidFill>
                    <a:ea typeface="Verdana" panose="020B0604030504040204" pitchFamily="34" charset="0"/>
                    <a:cs typeface="Verdana" panose="020B0604030504040204" pitchFamily="34" charset="0"/>
                  </a:rPr>
                  <a:t> параметр плотности барионной материи</a:t>
                </a:r>
                <a:r>
                  <a:rPr lang="en-US" b="1" dirty="0">
                    <a:solidFill>
                      <a:srgbClr val="CCFFFF"/>
                    </a:solidFill>
                    <a:ea typeface="Verdana" panose="020B0604030504040204" pitchFamily="34" charset="0"/>
                    <a:cs typeface="Verdana" panose="020B0604030504040204" pitchFamily="34" charset="0"/>
                  </a:rPr>
                  <a:t>.</a:t>
                </a:r>
                <a:endParaRPr lang="ru-RU" b="1" dirty="0">
                  <a:solidFill>
                    <a:srgbClr val="CCFFFF"/>
                  </a:solidFill>
                  <a:ea typeface="Verdana" panose="020B0604030504040204" pitchFamily="34" charset="0"/>
                  <a:cs typeface="Verdana" panose="020B0604030504040204" pitchFamily="34" charset="0"/>
                </a:endParaRPr>
              </a:p>
              <a:p>
                <a:pPr marL="0" indent="0">
                  <a:buNone/>
                </a:pPr>
                <a:endParaRPr lang="ru-RU" b="1" dirty="0">
                  <a:solidFill>
                    <a:srgbClr val="CCFFFF"/>
                  </a:solidFill>
                  <a:ea typeface="Verdana" panose="020B0604030504040204" pitchFamily="34" charset="0"/>
                  <a:cs typeface="Verdana" panose="020B0604030504040204" pitchFamily="34" charset="0"/>
                </a:endParaRPr>
              </a:p>
              <a:p>
                <a:pPr marL="0" indent="0">
                  <a:buNone/>
                </a:pPr>
                <a:r>
                  <a:rPr lang="ru-RU" b="1" dirty="0">
                    <a:solidFill>
                      <a:srgbClr val="FF66CC"/>
                    </a:solidFill>
                    <a:ea typeface="Verdana" panose="020B0604030504040204" pitchFamily="34" charset="0"/>
                    <a:cs typeface="Verdana" panose="020B0604030504040204" pitchFamily="34" charset="0"/>
                  </a:rPr>
                  <a:t>Формула построена на основе стандартной космологической ΛCDM-модели</a:t>
                </a:r>
                <a:r>
                  <a:rPr lang="ru-RU" b="1" dirty="0">
                    <a:ea typeface="Verdana" panose="020B0604030504040204" pitchFamily="34" charset="0"/>
                    <a:cs typeface="Verdana" panose="020B060403050404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5" name="Объект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4683" y="2802708"/>
                <a:ext cx="8219256" cy="3780654"/>
              </a:xfrm>
              <a:blipFill>
                <a:blip r:embed="rId2"/>
                <a:stretch>
                  <a:fillRect l="-816" b="-48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467544" y="1412776"/>
                <a:ext cx="7956376" cy="13899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latin typeface="Cambria Math"/>
                        </a:rPr>
                        <m:t>t</m:t>
                      </m:r>
                      <m:r>
                        <a:rPr lang="en-US" sz="2800" b="0" i="0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nary>
                        <m:naryPr>
                          <m:limLoc m:val="undOvr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sz="2800" b="0" i="1" smtClean="0">
                              <a:latin typeface="Cambria Math"/>
                            </a:rPr>
                            <m:t>0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/>
                            </a:rPr>
                            <m:t>1</m:t>
                          </m:r>
                        </m:sup>
                        <m:e>
                          <m:f>
                            <m:f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0" i="1" smtClean="0">
                                  <a:latin typeface="Cambria Math"/>
                                </a:rPr>
                                <m:t>𝑑𝑥</m:t>
                              </m:r>
                            </m:num>
                            <m:den>
                              <m:r>
                                <a:rPr lang="en-US" sz="2800" b="0" i="1" smtClean="0">
                                  <a:latin typeface="Cambria Math"/>
                                </a:rPr>
                                <m:t>𝑥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l-GR" sz="2800" b="0" i="1" smtClean="0">
                                          <a:latin typeface="Cambria Math"/>
                                        </a:rPr>
                                        <m:t>Ω</m:t>
                                      </m:r>
                                    </m:e>
                                    <m:sub>
                                      <m:r>
                                        <a:rPr lang="el-GR" sz="2800" b="0" i="1" smtClean="0">
                                          <a:latin typeface="Cambria Math"/>
                                        </a:rPr>
                                        <m:t>ᴧ</m:t>
                                      </m:r>
                                    </m:sub>
                                  </m:sSub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l-GR" sz="2800" b="0" i="1" smtClean="0">
                                          <a:latin typeface="Cambria Math"/>
                                        </a:rPr>
                                        <m:t>Ω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sSup>
                                    <m:sSup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800" b="0" i="1" smtClean="0">
                                          <a:latin typeface="Cambria Math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sz="2800" b="0" i="1" smtClean="0">
                                          <a:latin typeface="Cambria Math"/>
                                        </a:rPr>
                                        <m:t>−2</m:t>
                                      </m:r>
                                    </m:sup>
                                  </m:sSup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l-GR" sz="2800" b="0" i="1" smtClean="0">
                                          <a:latin typeface="Cambria Math"/>
                                        </a:rPr>
                                        <m:t>Ω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/>
                                        </a:rPr>
                                        <m:t>𝑑</m:t>
                                      </m:r>
                                    </m:sub>
                                  </m:sSub>
                                  <m:sSup>
                                    <m:sSup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800" b="0" i="1" smtClean="0">
                                          <a:latin typeface="Cambria Math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sz="2800" b="0" i="1" smtClean="0">
                                          <a:latin typeface="Cambria Math"/>
                                        </a:rPr>
                                        <m:t>−3</m:t>
                                      </m:r>
                                    </m:sup>
                                  </m:sSup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l-GR" sz="2800" b="0" i="1" smtClean="0">
                                          <a:latin typeface="Cambria Math"/>
                                        </a:rPr>
                                        <m:t>Ω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/>
                                        </a:rPr>
                                        <m:t>𝑙</m:t>
                                      </m:r>
                                    </m:sub>
                                  </m:sSub>
                                  <m:sSup>
                                    <m:sSup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800" b="0" i="1" smtClean="0">
                                          <a:latin typeface="Cambria Math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sz="2800" b="0" i="1" smtClean="0">
                                          <a:latin typeface="Cambria Math"/>
                                        </a:rPr>
                                        <m:t>−4</m:t>
                                      </m:r>
                                    </m:sup>
                                  </m:sSup>
                                </m:e>
                              </m:rad>
                            </m:den>
                          </m:f>
                        </m:e>
                      </m:nary>
                      <m:r>
                        <a:rPr lang="en-US" sz="2800" b="0" i="0" smtClean="0">
                          <a:latin typeface="Cambria Math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latin typeface="Cambria Math"/>
                        </a:rPr>
                        <m:t>x</m:t>
                      </m:r>
                      <m:r>
                        <a:rPr lang="en-US" sz="2800" b="0" i="0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/>
                            </a:rPr>
                            <m:t>𝑎</m:t>
                          </m:r>
                        </m:num>
                        <m:den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44" y="1412776"/>
                <a:ext cx="7956376" cy="1389932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09897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274638"/>
            <a:ext cx="8784976" cy="1143000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/>
              <a:t> </a:t>
            </a:r>
            <a:r>
              <a:rPr lang="ru-RU" sz="4000" dirty="0"/>
              <a:t>История уточнения постоянной Хаббла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Объект 8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229481620"/>
                  </p:ext>
                </p:extLst>
              </p:nvPr>
            </p:nvGraphicFramePr>
            <p:xfrm>
              <a:off x="611560" y="1700808"/>
              <a:ext cx="7776864" cy="446449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566508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776179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4434177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735048">
                    <a:tc>
                      <a:txBody>
                        <a:bodyPr/>
                        <a:lstStyle/>
                        <a:p>
                          <a:r>
                            <a:rPr lang="ru-RU" sz="2000" dirty="0"/>
                            <a:t>            Автор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2000" dirty="0"/>
                            <a:t>Год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2000" dirty="0"/>
                            <a:t>         Оценка возраста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1018939">
                    <a:tc>
                      <a:txBody>
                        <a:bodyPr/>
                        <a:lstStyle/>
                        <a:p>
                          <a:r>
                            <a:rPr lang="ru-RU" sz="1800" dirty="0" err="1">
                              <a:latin typeface="+mn-lt"/>
                              <a:cs typeface="Times New Roman" panose="02020603050405020304" pitchFamily="18" charset="0"/>
                            </a:rPr>
                            <a:t>Леметр</a:t>
                          </a:r>
                          <a:endParaRPr lang="ru-RU" sz="1800" dirty="0">
                            <a:latin typeface="+mn-lt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600" dirty="0">
                              <a:latin typeface="+mn-lt"/>
                              <a:cs typeface="Times New Roman" panose="02020603050405020304" pitchFamily="18" charset="0"/>
                            </a:rPr>
                            <a:t>1927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ru-RU" sz="1600" b="0" i="1" dirty="0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600" i="1" dirty="0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Н</m:t>
                                  </m:r>
                                </m:e>
                                <m:sub>
                                  <m:r>
                                    <a:rPr lang="ru-RU" sz="1600" i="1" dirty="0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ru-RU" sz="160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=625 </m:t>
                              </m:r>
                            </m:oMath>
                          </a14:m>
                          <a:r>
                            <a:rPr lang="ru-RU" sz="1600" dirty="0">
                              <a:latin typeface="+mn-lt"/>
                              <a:cs typeface="Times New Roman" panose="02020603050405020304" pitchFamily="18" charset="0"/>
                            </a:rPr>
                            <a:t>(км/с) /</a:t>
                          </a:r>
                          <a:r>
                            <a:rPr lang="ru-RU" sz="1600" baseline="0" dirty="0">
                              <a:latin typeface="+mn-lt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ru-RU" sz="1600" baseline="0" dirty="0" err="1">
                              <a:latin typeface="+mn-lt"/>
                              <a:cs typeface="Times New Roman" panose="02020603050405020304" pitchFamily="18" charset="0"/>
                            </a:rPr>
                            <a:t>Мпк</a:t>
                          </a:r>
                          <a:r>
                            <a:rPr lang="ru-RU" sz="1600" baseline="0" dirty="0">
                              <a:latin typeface="+mn-lt"/>
                              <a:cs typeface="Times New Roman" panose="02020603050405020304" pitchFamily="18" charset="0"/>
                            </a:rPr>
                            <a:t>,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sz="1600" b="0" i="1" baseline="0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b="0" i="1" baseline="0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1600" b="0" i="1" baseline="0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b="0" i="1" baseline="0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𝐻</m:t>
                                      </m:r>
                                    </m:e>
                                    <m:sub>
                                      <m:r>
                                        <a:rPr lang="en-US" sz="1600" b="0" i="1" baseline="0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sz="1600" b="0" i="1" baseline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</m:oMath>
                          </a14:m>
                          <a:r>
                            <a:rPr lang="ru-RU" sz="1600" baseline="0" dirty="0">
                              <a:latin typeface="+mn-lt"/>
                              <a:cs typeface="Times New Roman" panose="02020603050405020304" pitchFamily="18" charset="0"/>
                            </a:rPr>
                            <a:t>1.</a:t>
                          </a:r>
                          <a:r>
                            <a:rPr lang="en-US" sz="1600" baseline="0" dirty="0">
                              <a:latin typeface="+mn-lt"/>
                              <a:cs typeface="Times New Roman" panose="02020603050405020304" pitchFamily="18" charset="0"/>
                            </a:rPr>
                            <a:t>6 </a:t>
                          </a:r>
                          <a:r>
                            <a:rPr lang="ru-RU" sz="1600" baseline="0" dirty="0">
                              <a:latin typeface="+mn-lt"/>
                              <a:cs typeface="Times New Roman" panose="02020603050405020304" pitchFamily="18" charset="0"/>
                            </a:rPr>
                            <a:t>млрд лет</a:t>
                          </a:r>
                          <a:endParaRPr lang="ru-RU" sz="1600" dirty="0">
                            <a:latin typeface="+mn-lt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866863">
                    <a:tc>
                      <a:txBody>
                        <a:bodyPr/>
                        <a:lstStyle/>
                        <a:p>
                          <a:r>
                            <a:rPr lang="ru-RU" sz="1800" dirty="0" err="1">
                              <a:latin typeface="+mn-lt"/>
                              <a:cs typeface="Times New Roman" panose="02020603050405020304" pitchFamily="18" charset="0"/>
                            </a:rPr>
                            <a:t>Бер</a:t>
                          </a:r>
                          <a:endParaRPr lang="ru-RU" sz="1800" dirty="0">
                            <a:latin typeface="+mn-lt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600" dirty="0">
                              <a:latin typeface="+mn-lt"/>
                              <a:cs typeface="Times New Roman" panose="02020603050405020304" pitchFamily="18" charset="0"/>
                            </a:rPr>
                            <a:t>1948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600" b="0" i="1" dirty="0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600" i="1" dirty="0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Н</m:t>
                                  </m:r>
                                </m:e>
                                <m:sub>
                                  <m:r>
                                    <a:rPr lang="ru-RU" sz="1600" i="1" dirty="0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ru-RU" sz="160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=260</m:t>
                              </m:r>
                            </m:oMath>
                          </a14:m>
                          <a:r>
                            <a:rPr lang="en-US" sz="1600" dirty="0">
                              <a:latin typeface="+mn-lt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ru-RU" sz="1600" dirty="0">
                              <a:latin typeface="+mn-lt"/>
                              <a:cs typeface="Times New Roman" panose="02020603050405020304" pitchFamily="18" charset="0"/>
                            </a:rPr>
                            <a:t>(км</a:t>
                          </a:r>
                          <a:r>
                            <a:rPr lang="en-US" sz="1600" dirty="0">
                              <a:latin typeface="+mn-lt"/>
                              <a:cs typeface="Times New Roman" panose="02020603050405020304" pitchFamily="18" charset="0"/>
                            </a:rPr>
                            <a:t>/</a:t>
                          </a:r>
                          <a:r>
                            <a:rPr lang="ru-RU" sz="1600" dirty="0">
                              <a:latin typeface="+mn-lt"/>
                              <a:cs typeface="Times New Roman" panose="02020603050405020304" pitchFamily="18" charset="0"/>
                            </a:rPr>
                            <a:t>с)</a:t>
                          </a:r>
                          <a:r>
                            <a:rPr lang="ru-RU" sz="1600" baseline="0" dirty="0">
                              <a:latin typeface="+mn-lt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sz="1600" baseline="0" dirty="0">
                              <a:latin typeface="+mn-lt"/>
                              <a:cs typeface="Times New Roman" panose="02020603050405020304" pitchFamily="18" charset="0"/>
                            </a:rPr>
                            <a:t>/ </a:t>
                          </a:r>
                          <a:r>
                            <a:rPr lang="ru-RU" sz="1600" baseline="0" dirty="0" err="1">
                              <a:latin typeface="+mn-lt"/>
                              <a:cs typeface="Times New Roman" panose="02020603050405020304" pitchFamily="18" charset="0"/>
                            </a:rPr>
                            <a:t>Мпк</a:t>
                          </a:r>
                          <a:r>
                            <a:rPr lang="ru-RU" sz="1600" baseline="0" dirty="0">
                              <a:latin typeface="+mn-lt"/>
                              <a:cs typeface="Times New Roman" panose="02020603050405020304" pitchFamily="18" charset="0"/>
                            </a:rPr>
                            <a:t>,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sz="1600" b="0" i="1" baseline="0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b="0" i="1" baseline="0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1600" b="0" i="1" baseline="0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b="0" i="1" baseline="0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𝐻</m:t>
                                      </m:r>
                                    </m:e>
                                    <m:sub>
                                      <m:r>
                                        <a:rPr lang="en-US" sz="1600" b="0" i="1" baseline="0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sz="1600" b="0" i="1" baseline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</m:oMath>
                          </a14:m>
                          <a:r>
                            <a:rPr lang="en-US" sz="1600" baseline="0" dirty="0">
                              <a:latin typeface="+mn-lt"/>
                              <a:cs typeface="Times New Roman" panose="02020603050405020304" pitchFamily="18" charset="0"/>
                            </a:rPr>
                            <a:t>3.8</a:t>
                          </a:r>
                          <a:r>
                            <a:rPr lang="ru-RU" sz="1600" baseline="0" dirty="0">
                              <a:latin typeface="+mn-lt"/>
                              <a:cs typeface="Times New Roman" panose="02020603050405020304" pitchFamily="18" charset="0"/>
                            </a:rPr>
                            <a:t> млрд лет</a:t>
                          </a:r>
                          <a:endParaRPr lang="ru-RU" sz="1600" dirty="0">
                            <a:latin typeface="+mn-lt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921823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800" dirty="0" err="1">
                              <a:latin typeface="+mn-lt"/>
                              <a:cs typeface="Times New Roman" panose="02020603050405020304" pitchFamily="18" charset="0"/>
                            </a:rPr>
                            <a:t>Сэндидж</a:t>
                          </a:r>
                          <a:endParaRPr lang="ru-RU" sz="1800" dirty="0">
                            <a:latin typeface="+mn-lt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600" dirty="0">
                              <a:latin typeface="+mn-lt"/>
                              <a:cs typeface="Times New Roman" panose="02020603050405020304" pitchFamily="18" charset="0"/>
                            </a:rPr>
                            <a:t>1958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600" b="0" i="1" dirty="0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600" i="0" dirty="0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ru-RU" sz="1600" i="0" dirty="0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ru-RU" sz="1600" i="0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r>
                                <a:rPr lang="en-US" sz="1600" b="0" i="0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75</m:t>
                              </m:r>
                            </m:oMath>
                          </a14:m>
                          <a:r>
                            <a:rPr lang="en-US" sz="1600" dirty="0">
                              <a:latin typeface="+mn-lt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ru-RU" sz="1600" dirty="0">
                              <a:latin typeface="+mn-lt"/>
                              <a:cs typeface="Times New Roman" panose="02020603050405020304" pitchFamily="18" charset="0"/>
                            </a:rPr>
                            <a:t>(км</a:t>
                          </a:r>
                          <a:r>
                            <a:rPr lang="en-US" sz="1600" dirty="0">
                              <a:latin typeface="+mn-lt"/>
                              <a:cs typeface="Times New Roman" panose="02020603050405020304" pitchFamily="18" charset="0"/>
                            </a:rPr>
                            <a:t>/</a:t>
                          </a:r>
                          <a:r>
                            <a:rPr lang="ru-RU" sz="1600" dirty="0">
                              <a:latin typeface="+mn-lt"/>
                              <a:cs typeface="Times New Roman" panose="02020603050405020304" pitchFamily="18" charset="0"/>
                            </a:rPr>
                            <a:t>с)</a:t>
                          </a:r>
                          <a:r>
                            <a:rPr lang="ru-RU" sz="1600" baseline="0" dirty="0">
                              <a:latin typeface="+mn-lt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sz="1600" baseline="0" dirty="0">
                              <a:latin typeface="+mn-lt"/>
                              <a:cs typeface="Times New Roman" panose="02020603050405020304" pitchFamily="18" charset="0"/>
                            </a:rPr>
                            <a:t>/ </a:t>
                          </a:r>
                          <a:r>
                            <a:rPr lang="ru-RU" sz="1600" baseline="0" dirty="0" err="1">
                              <a:latin typeface="+mn-lt"/>
                              <a:cs typeface="Times New Roman" panose="02020603050405020304" pitchFamily="18" charset="0"/>
                            </a:rPr>
                            <a:t>Мпк</a:t>
                          </a:r>
                          <a:r>
                            <a:rPr lang="ru-RU" sz="1600" baseline="0" dirty="0">
                              <a:latin typeface="+mn-lt"/>
                              <a:cs typeface="Times New Roman" panose="02020603050405020304" pitchFamily="18" charset="0"/>
                            </a:rPr>
                            <a:t>,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sz="1600" b="0" i="1" baseline="0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b="0" i="1" baseline="0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1600" b="0" i="1" baseline="0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b="0" i="1" baseline="0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𝐻</m:t>
                                      </m:r>
                                    </m:e>
                                    <m:sub>
                                      <m:r>
                                        <a:rPr lang="en-US" sz="1600" b="0" i="1" baseline="0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sz="1600" b="0" i="1" baseline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</m:oMath>
                          </a14:m>
                          <a:r>
                            <a:rPr lang="en-US" sz="1600" baseline="0" dirty="0">
                              <a:latin typeface="+mn-lt"/>
                              <a:cs typeface="Times New Roman" panose="02020603050405020304" pitchFamily="18" charset="0"/>
                            </a:rPr>
                            <a:t>13.0</a:t>
                          </a:r>
                          <a:r>
                            <a:rPr lang="ru-RU" sz="1600" baseline="0" dirty="0">
                              <a:latin typeface="+mn-lt"/>
                              <a:cs typeface="Times New Roman" panose="02020603050405020304" pitchFamily="18" charset="0"/>
                            </a:rPr>
                            <a:t> млрд лет</a:t>
                          </a:r>
                          <a:endParaRPr lang="ru-RU" sz="1600" dirty="0">
                            <a:latin typeface="+mn-lt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26344564"/>
                      </a:ext>
                    </a:extLst>
                  </a:tr>
                  <a:tr h="921823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800" dirty="0" err="1">
                              <a:latin typeface="+mn-lt"/>
                              <a:cs typeface="Times New Roman" panose="02020603050405020304" pitchFamily="18" charset="0"/>
                            </a:rPr>
                            <a:t>Дутта</a:t>
                          </a:r>
                          <a:endParaRPr lang="ru-RU" sz="1800" dirty="0">
                            <a:latin typeface="+mn-lt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+mn-lt"/>
                              <a:cs typeface="Times New Roman" panose="02020603050405020304" pitchFamily="18" charset="0"/>
                            </a:rPr>
                            <a:t>20</a:t>
                          </a:r>
                          <a:r>
                            <a:rPr lang="ru-RU" sz="1600" dirty="0">
                              <a:latin typeface="+mn-lt"/>
                              <a:cs typeface="Times New Roman" panose="02020603050405020304" pitchFamily="18" charset="0"/>
                            </a:rPr>
                            <a:t>19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600" b="0" i="1" dirty="0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600" i="0" dirty="0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ru-RU" sz="1600" i="0" dirty="0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ru-RU" sz="1600" i="0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r>
                                <a:rPr lang="en-US" sz="1600" b="0" i="0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70</m:t>
                              </m:r>
                            </m:oMath>
                          </a14:m>
                          <a:r>
                            <a:rPr lang="en-US" sz="1600" dirty="0">
                              <a:latin typeface="+mn-lt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ru-RU" sz="1600" dirty="0">
                              <a:latin typeface="+mn-lt"/>
                              <a:cs typeface="Times New Roman" panose="02020603050405020304" pitchFamily="18" charset="0"/>
                            </a:rPr>
                            <a:t>(км</a:t>
                          </a:r>
                          <a:r>
                            <a:rPr lang="en-US" sz="1600" dirty="0">
                              <a:latin typeface="+mn-lt"/>
                              <a:cs typeface="Times New Roman" panose="02020603050405020304" pitchFamily="18" charset="0"/>
                            </a:rPr>
                            <a:t>/</a:t>
                          </a:r>
                          <a:r>
                            <a:rPr lang="ru-RU" sz="1600" dirty="0">
                              <a:latin typeface="+mn-lt"/>
                              <a:cs typeface="Times New Roman" panose="02020603050405020304" pitchFamily="18" charset="0"/>
                            </a:rPr>
                            <a:t>с)</a:t>
                          </a:r>
                          <a:r>
                            <a:rPr lang="ru-RU" sz="1600" baseline="0" dirty="0">
                              <a:latin typeface="+mn-lt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sz="1600" baseline="0" dirty="0">
                              <a:latin typeface="+mn-lt"/>
                              <a:cs typeface="Times New Roman" panose="02020603050405020304" pitchFamily="18" charset="0"/>
                            </a:rPr>
                            <a:t>/ </a:t>
                          </a:r>
                          <a:r>
                            <a:rPr lang="ru-RU" sz="1600" baseline="0" dirty="0" err="1">
                              <a:latin typeface="+mn-lt"/>
                              <a:cs typeface="Times New Roman" panose="02020603050405020304" pitchFamily="18" charset="0"/>
                            </a:rPr>
                            <a:t>Мпк</a:t>
                          </a:r>
                          <a:r>
                            <a:rPr lang="ru-RU" sz="1600" baseline="0" dirty="0">
                              <a:latin typeface="+mn-lt"/>
                              <a:cs typeface="Times New Roman" panose="02020603050405020304" pitchFamily="18" charset="0"/>
                            </a:rPr>
                            <a:t>,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sz="1600" b="0" i="1" baseline="0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b="0" i="1" baseline="0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1600" b="0" i="1" baseline="0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b="0" i="1" baseline="0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𝐻</m:t>
                                      </m:r>
                                    </m:e>
                                    <m:sub>
                                      <m:r>
                                        <a:rPr lang="en-US" sz="1600" b="0" i="1" baseline="0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sz="1600" b="0" i="1" baseline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</m:oMath>
                          </a14:m>
                          <a:r>
                            <a:rPr lang="en-US" sz="1600" baseline="0" dirty="0">
                              <a:latin typeface="+mn-lt"/>
                              <a:cs typeface="Times New Roman" panose="02020603050405020304" pitchFamily="18" charset="0"/>
                            </a:rPr>
                            <a:t>13.9</a:t>
                          </a:r>
                          <a:r>
                            <a:rPr lang="ru-RU" sz="1600" baseline="0" dirty="0">
                              <a:latin typeface="+mn-lt"/>
                              <a:cs typeface="Times New Roman" panose="02020603050405020304" pitchFamily="18" charset="0"/>
                            </a:rPr>
                            <a:t> млрд лет</a:t>
                          </a:r>
                          <a:endParaRPr lang="ru-RU" sz="1600" dirty="0">
                            <a:latin typeface="+mn-lt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2523636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Объект 8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229481620"/>
                  </p:ext>
                </p:extLst>
              </p:nvPr>
            </p:nvGraphicFramePr>
            <p:xfrm>
              <a:off x="611560" y="1700808"/>
              <a:ext cx="7776864" cy="446449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566508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776179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4434177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735048">
                    <a:tc>
                      <a:txBody>
                        <a:bodyPr/>
                        <a:lstStyle/>
                        <a:p>
                          <a:r>
                            <a:rPr lang="ru-RU" sz="2000" dirty="0"/>
                            <a:t>            Автор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2000" dirty="0"/>
                            <a:t>Год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2000" dirty="0"/>
                            <a:t>         Оценка возраста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1018939">
                    <a:tc>
                      <a:txBody>
                        <a:bodyPr/>
                        <a:lstStyle/>
                        <a:p>
                          <a:r>
                            <a:rPr lang="ru-RU" sz="1800" dirty="0" err="1">
                              <a:latin typeface="+mn-lt"/>
                              <a:cs typeface="Times New Roman" panose="02020603050405020304" pitchFamily="18" charset="0"/>
                            </a:rPr>
                            <a:t>Леметр</a:t>
                          </a:r>
                          <a:endParaRPr lang="ru-RU" sz="1800" dirty="0">
                            <a:latin typeface="+mn-lt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600" dirty="0">
                              <a:latin typeface="+mn-lt"/>
                              <a:cs typeface="Times New Roman" panose="02020603050405020304" pitchFamily="18" charset="0"/>
                            </a:rPr>
                            <a:t>1927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2"/>
                          <a:stretch>
                            <a:fillRect l="-75549" t="-75449" r="-549" b="-26766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866863">
                    <a:tc>
                      <a:txBody>
                        <a:bodyPr/>
                        <a:lstStyle/>
                        <a:p>
                          <a:r>
                            <a:rPr lang="ru-RU" sz="1800" dirty="0" err="1">
                              <a:latin typeface="+mn-lt"/>
                              <a:cs typeface="Times New Roman" panose="02020603050405020304" pitchFamily="18" charset="0"/>
                            </a:rPr>
                            <a:t>Бер</a:t>
                          </a:r>
                          <a:endParaRPr lang="ru-RU" sz="1800" dirty="0">
                            <a:latin typeface="+mn-lt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600" dirty="0">
                              <a:latin typeface="+mn-lt"/>
                              <a:cs typeface="Times New Roman" panose="02020603050405020304" pitchFamily="18" charset="0"/>
                            </a:rPr>
                            <a:t>1948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2"/>
                          <a:stretch>
                            <a:fillRect l="-75549" t="-206338" r="-549" b="-21478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921823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800" dirty="0" err="1">
                              <a:latin typeface="+mn-lt"/>
                              <a:cs typeface="Times New Roman" panose="02020603050405020304" pitchFamily="18" charset="0"/>
                            </a:rPr>
                            <a:t>Сэндидж</a:t>
                          </a:r>
                          <a:endParaRPr lang="ru-RU" sz="1800" dirty="0">
                            <a:latin typeface="+mn-lt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600" dirty="0">
                              <a:latin typeface="+mn-lt"/>
                              <a:cs typeface="Times New Roman" panose="02020603050405020304" pitchFamily="18" charset="0"/>
                            </a:rPr>
                            <a:t>1958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2"/>
                          <a:stretch>
                            <a:fillRect l="-75549" t="-286184" r="-549" b="-10065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26344564"/>
                      </a:ext>
                    </a:extLst>
                  </a:tr>
                  <a:tr h="921823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800" dirty="0" err="1">
                              <a:latin typeface="+mn-lt"/>
                              <a:cs typeface="Times New Roman" panose="02020603050405020304" pitchFamily="18" charset="0"/>
                            </a:rPr>
                            <a:t>Дутта</a:t>
                          </a:r>
                          <a:endParaRPr lang="ru-RU" sz="1800" dirty="0">
                            <a:latin typeface="+mn-lt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+mn-lt"/>
                              <a:cs typeface="Times New Roman" panose="02020603050405020304" pitchFamily="18" charset="0"/>
                            </a:rPr>
                            <a:t>20</a:t>
                          </a:r>
                          <a:r>
                            <a:rPr lang="ru-RU" sz="1600" dirty="0">
                              <a:latin typeface="+mn-lt"/>
                              <a:cs typeface="Times New Roman" panose="02020603050405020304" pitchFamily="18" charset="0"/>
                            </a:rPr>
                            <a:t>19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2"/>
                          <a:stretch>
                            <a:fillRect l="-75549" t="-388742" r="-549" b="-13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2523636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18728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Паркет">
  <a:themeElements>
    <a:clrScheme name="Паркет">
      <a:dk1>
        <a:sysClr val="windowText" lastClr="000000"/>
      </a:dk1>
      <a:lt1>
        <a:sysClr val="window" lastClr="FFFFFF"/>
      </a:lt1>
      <a:dk2>
        <a:srgbClr val="1D3641"/>
      </a:dk2>
      <a:lt2>
        <a:srgbClr val="DFE6D0"/>
      </a:lt2>
      <a:accent1>
        <a:srgbClr val="759AA5"/>
      </a:accent1>
      <a:accent2>
        <a:srgbClr val="CFC60D"/>
      </a:accent2>
      <a:accent3>
        <a:srgbClr val="99987F"/>
      </a:accent3>
      <a:accent4>
        <a:srgbClr val="90AC97"/>
      </a:accent4>
      <a:accent5>
        <a:srgbClr val="FFAD1C"/>
      </a:accent5>
      <a:accent6>
        <a:srgbClr val="B9AB6F"/>
      </a:accent6>
      <a:hlink>
        <a:srgbClr val="66AACD"/>
      </a:hlink>
      <a:folHlink>
        <a:srgbClr val="809DB3"/>
      </a:folHlink>
    </a:clrScheme>
    <a:fontScheme name="Обычная">
      <a:majorFont>
        <a:latin typeface="Tw Cen MT"/>
        <a:ea typeface=""/>
        <a:cs typeface=""/>
        <a:font script="Grek" typeface="Calibri"/>
        <a:font script="Cyrl" typeface="Calibri"/>
        <a:font script="Jpan" typeface="HG創英角ｺﾞｼｯｸUB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創英角ｺﾞｼｯｸUB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Паркет">
      <a:fillStyleLst>
        <a:solidFill>
          <a:schemeClr val="phClr"/>
        </a:solidFill>
        <a:gradFill rotWithShape="1">
          <a:gsLst>
            <a:gs pos="0">
              <a:schemeClr val="phClr">
                <a:tint val="79000"/>
                <a:satMod val="180000"/>
              </a:schemeClr>
            </a:gs>
            <a:gs pos="65000">
              <a:schemeClr val="phClr">
                <a:tint val="52000"/>
                <a:satMod val="250000"/>
              </a:schemeClr>
            </a:gs>
            <a:gs pos="100000">
              <a:schemeClr val="phClr">
                <a:tint val="29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 rotWithShape="0">
              <a:srgbClr val="000000">
                <a:alpha val="43000"/>
              </a:srgbClr>
            </a:outerShdw>
          </a:effectLst>
        </a:effectStyle>
        <a:effectStyle>
          <a:effectLst>
            <a:outerShdw blurRad="63500" dist="25400" dir="5400000" rotWithShape="0">
              <a:srgbClr val="000000">
                <a:alpha val="43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8700000"/>
            </a:lightRig>
          </a:scene3d>
          <a:sp3d contourW="12700" prstMaterial="dkEdge">
            <a:bevelT w="0" h="0" prst="relaxedInset"/>
            <a:contourClr>
              <a:schemeClr val="phClr">
                <a:shade val="65000"/>
                <a:satMod val="150000"/>
              </a:schemeClr>
            </a:contourClr>
          </a:sp3d>
        </a:effectStyle>
        <a:effectStyle>
          <a:effectLst>
            <a:outerShdw blurRad="63500" dist="25400" dir="5400000" rotWithShape="0">
              <a:srgbClr val="000000">
                <a:alpha val="43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13200000"/>
            </a:lightRig>
          </a:scene3d>
          <a:sp3d prstMaterial="dkEdge">
            <a:bevelT w="63500" h="50800" prst="relaxedIns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hade val="95000"/>
                <a:satMod val="200000"/>
              </a:schemeClr>
            </a:gs>
            <a:gs pos="53000">
              <a:schemeClr val="phClr">
                <a:shade val="60000"/>
                <a:satMod val="220000"/>
              </a:schemeClr>
            </a:gs>
            <a:gs pos="100000">
              <a:schemeClr val="phClr">
                <a:shade val="45000"/>
                <a:satMod val="22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tint val="83000"/>
                <a:shade val="97000"/>
                <a:satMod val="230000"/>
              </a:schemeClr>
            </a:gs>
            <a:gs pos="100000">
              <a:schemeClr val="phClr">
                <a:shade val="35000"/>
                <a:satMod val="250000"/>
              </a:schemeClr>
            </a:gs>
          </a:gsLst>
          <a:path path="circle">
            <a:fillToRect l="15000" t="50000" r="85000" b="6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Thatch</Template>
  <TotalTime>7932</TotalTime>
  <Words>527</Words>
  <Application>Microsoft Office PowerPoint</Application>
  <PresentationFormat>Экран (4:3)</PresentationFormat>
  <Paragraphs>134</Paragraphs>
  <Slides>15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28" baseType="lpstr">
      <vt:lpstr>Gungsuh</vt:lpstr>
      <vt:lpstr>MingLiU-ExtB</vt:lpstr>
      <vt:lpstr>Arial</vt:lpstr>
      <vt:lpstr>Calibri</vt:lpstr>
      <vt:lpstr>Cambria Math</vt:lpstr>
      <vt:lpstr>EucrosiaUPC</vt:lpstr>
      <vt:lpstr>ISOCPEUR</vt:lpstr>
      <vt:lpstr>Rod</vt:lpstr>
      <vt:lpstr>Times New Roman</vt:lpstr>
      <vt:lpstr>Tw Cen MT</vt:lpstr>
      <vt:lpstr>Verdana</vt:lpstr>
      <vt:lpstr>Wingdings</vt:lpstr>
      <vt:lpstr>Паркет</vt:lpstr>
      <vt:lpstr>Презентация PowerPoint</vt:lpstr>
      <vt:lpstr> Цели и задачи:</vt:lpstr>
      <vt:lpstr>Вселенная</vt:lpstr>
      <vt:lpstr>Что нам известно о происхождении и эволюции Вселенной</vt:lpstr>
      <vt:lpstr>              Будущее вселенной</vt:lpstr>
      <vt:lpstr>Ускоренное расширение Вселенной помогает вычислить возраст Вселенной</vt:lpstr>
      <vt:lpstr>Методы определения возраста Вселенной</vt:lpstr>
      <vt:lpstr>Современная оценка возраста Вселенной</vt:lpstr>
      <vt:lpstr> История уточнения постоянной Хаббла</vt:lpstr>
      <vt:lpstr>Оценки постоянной Хаббла</vt:lpstr>
      <vt:lpstr>Современные оценки постоянной Хаббла</vt:lpstr>
      <vt:lpstr>Возраст самых старых объектов во Вселенной</vt:lpstr>
      <vt:lpstr>Выводы</vt:lpstr>
      <vt:lpstr>Список литературы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Время жизни вселенной</dc:title>
  <dc:creator>Evseevi</dc:creator>
  <cp:lastModifiedBy>Иван-Царь-Евсеев</cp:lastModifiedBy>
  <cp:revision>157</cp:revision>
  <dcterms:created xsi:type="dcterms:W3CDTF">2020-09-08T17:36:30Z</dcterms:created>
  <dcterms:modified xsi:type="dcterms:W3CDTF">2021-10-25T07:52:47Z</dcterms:modified>
</cp:coreProperties>
</file>